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7" r:id="rId1"/>
    <p:sldMasterId id="2147484289" r:id="rId2"/>
  </p:sldMasterIdLst>
  <p:notesMasterIdLst>
    <p:notesMasterId r:id="rId42"/>
  </p:notesMasterIdLst>
  <p:sldIdLst>
    <p:sldId id="1449" r:id="rId3"/>
    <p:sldId id="1450" r:id="rId4"/>
    <p:sldId id="1451" r:id="rId5"/>
    <p:sldId id="1452" r:id="rId6"/>
    <p:sldId id="955" r:id="rId7"/>
    <p:sldId id="1563" r:id="rId8"/>
    <p:sldId id="1564" r:id="rId9"/>
    <p:sldId id="1554" r:id="rId10"/>
    <p:sldId id="1565" r:id="rId11"/>
    <p:sldId id="1512" r:id="rId12"/>
    <p:sldId id="1557" r:id="rId13"/>
    <p:sldId id="1566" r:id="rId14"/>
    <p:sldId id="1577" r:id="rId15"/>
    <p:sldId id="1572" r:id="rId16"/>
    <p:sldId id="1578" r:id="rId17"/>
    <p:sldId id="1579" r:id="rId18"/>
    <p:sldId id="1568" r:id="rId19"/>
    <p:sldId id="1558" r:id="rId20"/>
    <p:sldId id="1574" r:id="rId21"/>
    <p:sldId id="1575" r:id="rId22"/>
    <p:sldId id="1576" r:id="rId23"/>
    <p:sldId id="1580" r:id="rId24"/>
    <p:sldId id="1581" r:id="rId25"/>
    <p:sldId id="1559" r:id="rId26"/>
    <p:sldId id="1582" r:id="rId27"/>
    <p:sldId id="1583" r:id="rId28"/>
    <p:sldId id="1541" r:id="rId29"/>
    <p:sldId id="1183" r:id="rId30"/>
    <p:sldId id="1538" r:id="rId31"/>
    <p:sldId id="1584" r:id="rId32"/>
    <p:sldId id="1585" r:id="rId33"/>
    <p:sldId id="1586" r:id="rId34"/>
    <p:sldId id="1587" r:id="rId35"/>
    <p:sldId id="1588" r:id="rId36"/>
    <p:sldId id="1589" r:id="rId37"/>
    <p:sldId id="1590" r:id="rId38"/>
    <p:sldId id="1591" r:id="rId39"/>
    <p:sldId id="1592" r:id="rId40"/>
    <p:sldId id="1593" r:id="rId41"/>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a:srgbClr val="000D14"/>
    <a:srgbClr val="000806"/>
    <a:srgbClr val="000403"/>
    <a:srgbClr val="004C22"/>
    <a:srgbClr val="050701"/>
    <a:srgbClr val="020103"/>
    <a:srgbClr val="040000"/>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33" autoAdjust="0"/>
    <p:restoredTop sz="85035" autoAdjust="0"/>
  </p:normalViewPr>
  <p:slideViewPr>
    <p:cSldViewPr>
      <p:cViewPr varScale="1">
        <p:scale>
          <a:sx n="81" d="100"/>
          <a:sy n="81" d="100"/>
        </p:scale>
        <p:origin x="342" y="90"/>
      </p:cViewPr>
      <p:guideLst>
        <p:guide orient="horz" pos="1620"/>
        <p:guide pos="2880"/>
      </p:guideLst>
    </p:cSldViewPr>
  </p:slideViewPr>
  <p:outlineViewPr>
    <p:cViewPr varScale="1">
      <p:scale>
        <a:sx n="33" d="100"/>
        <a:sy n="33" d="100"/>
      </p:scale>
      <p:origin x="0" y="-10938"/>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3586481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3308366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Mt 25:46 "And these will go away into everlasting punishment,</a:t>
            </a:r>
          </a:p>
          <a:p>
            <a:pPr marL="0" indent="0">
              <a:buNone/>
            </a:pPr>
            <a:r>
              <a:rPr lang="en-US" b="0" dirty="0" smtClean="0"/>
              <a:t>Lu 16:24 And he cried and said, Father Abraham, have mercy on me, and send Lazarus, that he may dip the tip of his finger in water, and cool my tongue; for I am tormented in this flame.</a:t>
            </a:r>
          </a:p>
          <a:p>
            <a:pPr marL="0" indent="0">
              <a:buNone/>
            </a:pPr>
            <a:r>
              <a:rPr lang="en-US" b="0" dirty="0" smtClean="0"/>
              <a:t> Jude 1:13 Raging waves of the sea, foaming out their own shame; wandering stars, to whom is reserved the blackness of darkness for ever.</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061203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120979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3504045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Ps 68:2 As smoke is driven away, So drive them away; As wax melts before the fire, So let the wicked perish at the presence of God.</a:t>
            </a:r>
          </a:p>
          <a:p>
            <a:pPr marL="0" indent="0">
              <a:buNone/>
            </a:pPr>
            <a:r>
              <a:rPr lang="en-US" b="0" dirty="0" smtClean="0"/>
              <a:t>Isa 6:5 ¶ So I said: "Woe is me, for I am undone! Because I am a man of unclean lips, And I dwell in the midst of a people of unclean lips; For my eyes have seen the King, The LORD of hosts.“</a:t>
            </a:r>
          </a:p>
          <a:p>
            <a:pPr marL="0" indent="0">
              <a:buNone/>
            </a:pPr>
            <a:r>
              <a:rPr lang="en-US" b="0" dirty="0" err="1" smtClean="0"/>
              <a:t>Hab</a:t>
            </a:r>
            <a:r>
              <a:rPr lang="en-US" b="0" dirty="0" smtClean="0"/>
              <a:t> 1:13 You are of purer eyes than to behold evil, And cannot look on wickedness. Why do You look on those who deal treacherously, And hold Your tongue when the wicked devours A person more </a:t>
            </a:r>
            <a:r>
              <a:rPr lang="en-US" b="0" dirty="0" err="1" smtClean="0"/>
              <a:t>rightous</a:t>
            </a:r>
            <a:r>
              <a:rPr lang="en-US" b="0" dirty="0" smtClean="0"/>
              <a:t> than he?</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1001521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200" dirty="0" smtClean="0"/>
              <a:t> Ps 89:14 Righteousness and justice are the foundation of Your throne; </a:t>
            </a:r>
          </a:p>
          <a:p>
            <a:pPr marL="0" indent="0">
              <a:buNone/>
            </a:pPr>
            <a:r>
              <a:rPr lang="en-US" sz="1200" dirty="0" smtClean="0"/>
              <a:t> Ps 99:4 The King's strength also loves justice; You have established equity; You have executed justice and righteousness in Jacob.</a:t>
            </a:r>
            <a:endParaRPr lang="en-US" sz="120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8139935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200" dirty="0" smtClean="0"/>
              <a:t> </a:t>
            </a:r>
            <a:r>
              <a:rPr lang="en-US" sz="1200" dirty="0" err="1" smtClean="0"/>
              <a:t>Ec</a:t>
            </a:r>
            <a:r>
              <a:rPr lang="en-US" sz="1200" dirty="0" smtClean="0"/>
              <a:t> 3:11 ¶ He has made everything beautiful in its time. Also He has put eternity in their hearts, except that no one can find out the work that God does from beginning to end.</a:t>
            </a:r>
          </a:p>
          <a:p>
            <a:pPr marL="0" indent="0">
              <a:buNone/>
            </a:pPr>
            <a:r>
              <a:rPr lang="en-US" sz="1200" dirty="0" smtClean="0"/>
              <a:t>Ge 1:26 ¶ Then God said, "Let Us make man in Our image,</a:t>
            </a:r>
            <a:endParaRPr lang="en-US" sz="120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3015419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4223904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Mal 2:15 But did He not make them one, Having a remnant of the Spirit? And why one? He seeks godly offspring. Therefore take heed to your spirit, And let none deal treacherously with the wife of his youth.</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3005268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4209151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6018169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33911254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30132129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16307262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17964106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2:4 God also bearing witness both with signs and wonders, with various miracles, and gifts of the Holy Spirit, according to His own will?</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29191371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2:4 God also bearing witness both with signs and wonders, with various miracles, and gifts of the Holy Spirit, according to His own will?</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5448676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2:4 God also bearing witness both with signs and wonders, with various miracles, and gifts of the Holy Spirit, according to His own will?</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42443455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2:4 God also bearing witness both with signs and wonders, with various miracles, and gifts of the Holy Spirit, according to His own will?</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4707145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1389796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93435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3970681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5</a:t>
            </a:fld>
            <a:endParaRPr lang="en-GB"/>
          </a:p>
        </p:txBody>
      </p:sp>
    </p:spTree>
    <p:extLst>
      <p:ext uri="{BB962C8B-B14F-4D97-AF65-F5344CB8AC3E}">
        <p14:creationId xmlns:p14="http://schemas.microsoft.com/office/powerpoint/2010/main" val="3647398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3948921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4013184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Seven times in Genesis 1 God calls the creation good</a:t>
            </a:r>
          </a:p>
          <a:p>
            <a:pPr marL="0" indent="0">
              <a:buNone/>
            </a:pPr>
            <a:r>
              <a:rPr lang="en-US" b="0" dirty="0" smtClean="0"/>
              <a:t> Ge 1:4 And God saw the light, that it was good; and God divided the light from the darkness.</a:t>
            </a:r>
          </a:p>
          <a:p>
            <a:pPr marL="0" indent="0">
              <a:buNone/>
            </a:pPr>
            <a:r>
              <a:rPr lang="en-US" b="0" dirty="0" smtClean="0"/>
              <a:t>Ps 33:5 He loves righteousness and justice; The earth is full of the goodness of the LORD.</a:t>
            </a:r>
          </a:p>
          <a:p>
            <a:pPr marL="0" indent="0">
              <a:buNone/>
            </a:pPr>
            <a:r>
              <a:rPr lang="en-US" b="0" dirty="0" smtClean="0"/>
              <a:t>De 6:24 'And the LORD commanded us to observe all these statutes, to fear the LORD our God, for our good always, that He might preserve us alive, as it is this day.</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601768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Seven times in Genesis 1 God calls the creation good</a:t>
            </a:r>
          </a:p>
          <a:p>
            <a:pPr marL="0" indent="0">
              <a:buNone/>
            </a:pPr>
            <a:r>
              <a:rPr lang="en-US" b="0" dirty="0" smtClean="0"/>
              <a:t> Ge 1:4 And God saw the light, that it was good; and God divided the light from the darkness.</a:t>
            </a:r>
          </a:p>
          <a:p>
            <a:pPr marL="0" indent="0">
              <a:buNone/>
            </a:pPr>
            <a:r>
              <a:rPr lang="en-US" b="0" dirty="0" smtClean="0"/>
              <a:t>De 6:24 'And the LORD commanded us to observe all these statutes, to fear the LORD our God, for our good always, that He might preserve us alive, as it is this day.</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467181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106185612"/>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60354172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401672510"/>
      </p:ext>
    </p:extLst>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42ACE2-5955-48D4-8440-60D78FFD26F9}"/>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 xmlns:a16="http://schemas.microsoft.com/office/drawing/2014/main" id="{77CEED33-0F81-477F-B7D6-FA1C443342F8}"/>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 xmlns:a16="http://schemas.microsoft.com/office/drawing/2014/main" id="{6EB5C34A-8E38-4FFD-8503-5F69C39A5CAB}"/>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5/22/2022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64D2E398-2DA1-465C-9202-0B1D92AC630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BFE5039B-1102-47E0-B1D6-C5A86ABBAB49}"/>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90026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5E00A6-8E93-439D-A1B8-25FF0B47B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35E3B267-F712-47CB-9C87-6A3232D846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2530436-1E12-43E4-A5D5-05CCCA58ECAF}"/>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5/22/2022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1D584585-A36E-486F-8486-DD3793E687B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BDF46A08-072E-460E-B14E-4D2E43AC1951}"/>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05582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D44D29-6B60-40C7-9E1B-9B1D4D825155}"/>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 xmlns:a16="http://schemas.microsoft.com/office/drawing/2014/main" id="{6623FD6A-EDFC-4E60-BC76-C095DF3FA591}"/>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9C780642-6F26-4D24-81F1-7A52267B9DF6}"/>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5/22/2022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42FCB230-41A9-44C4-BD04-D77D43F7F82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00E280BE-28E4-4439-9D66-D1ED9F63363A}"/>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4157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0043F93-993E-45BD-98E9-E67A060BE8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E73CB89-D63B-442B-90B4-DB776A8ED21F}"/>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21BCC372-8739-4124-B38D-EF52DB526D36}"/>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C754E0A4-C1DB-4FD2-A277-1416F969B7AB}"/>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5/22/2022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30FDF395-88F8-4031-8B3E-726D3A158F79}"/>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1C33FEED-6DE0-4B90-8958-7EE90B2D0267}"/>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4597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CC875A-A28A-48A9-BACE-7547148367CA}"/>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04B6122B-FBD0-4C94-9168-C647BE7F9C25}"/>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7939247C-A82D-4838-8202-CEF96F108E1D}"/>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F3E62747-4F83-45F3-82B5-97520966E405}"/>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686A9142-57E0-4A41-898D-E55851CE2B01}"/>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0BB8407E-5B5B-45F4-AADD-8866EBECB9D7}"/>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5/22/2022</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30EA0E34-2981-4563-AAFD-79E44D38FF9D}"/>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6AF10CAF-8A8A-488E-B807-7C85F80264F7}"/>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0717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03DACBF-7D75-4869-AC3A-8A299DF71D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DF440A91-1A8C-4381-B721-128CD25E90D4}"/>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5/22/2022</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CF8DD213-CCAD-4176-B0C2-542B80A31023}"/>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824BEABC-17DC-453C-801A-18223113AF7A}"/>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67670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5A342172-A8C9-4D00-A4F9-ED05C090486D}"/>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5/22/2022</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01FE1D98-B8A5-4084-B6D8-1F8D5E21B137}"/>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7089C0AD-F850-4A33-AB32-2A47EABC2C0A}"/>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39887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32ACAF-40AB-4A72-BD80-210E2BEC8EF3}"/>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 xmlns:a16="http://schemas.microsoft.com/office/drawing/2014/main" id="{76C6AB59-BF46-4664-875D-9654F056CA17}"/>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FA9641BD-3EDE-4956-889D-5446BE76C0E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 xmlns:a16="http://schemas.microsoft.com/office/drawing/2014/main" id="{B4A1A827-381D-4290-9D61-BC4E4576CDE2}"/>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5/22/2022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9E7DC4D9-1362-41F4-AED6-842F0D7F022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AEA4BBCA-390C-49C0-A37D-4C04A99B4F24}"/>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171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028056873"/>
      </p:ext>
    </p:extLst>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D0C29CB-AD78-44B1-AAC4-64B51053392A}"/>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 xmlns:a16="http://schemas.microsoft.com/office/drawing/2014/main" id="{F6BF68AB-DD24-42FD-8DB5-2AF53D406898}"/>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 xmlns:a16="http://schemas.microsoft.com/office/drawing/2014/main" id="{268A155B-84E0-4F60-8B31-7B559655545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 xmlns:a16="http://schemas.microsoft.com/office/drawing/2014/main" id="{190184D2-B0C6-4E98-A647-979A1F8E0788}"/>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5/22/2022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25BE1AF3-76A0-41AB-B975-6591675F542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54BDA170-AD55-4F25-835A-1BC9EBBAF497}"/>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03263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AF3AC67-9422-4BB7-BF91-4E0C1644CC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3B0C97D7-1281-4961-818A-3DBFC8D472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AB42847-E283-4DFF-8FB0-7C81F115A80E}"/>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5/22/2022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38B58E87-E312-4048-933C-5D14406B904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623D8EDF-7803-4A2C-9C96-5E8B0AC10B9D}"/>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85758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8521646-2393-42D2-B5F6-31F291F0E2F9}"/>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211508FF-1C25-463A-9FDA-F1DF4AABA4ED}"/>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118507C-F904-4A0F-B13A-1A3E221AD193}"/>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5/22/2022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ECC5A2C3-ADB5-40DD-BA8F-A89F4D79FC0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E3BD67CB-1D39-4574-A8D1-FD4CB0BD6198}"/>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8274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292905826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21297306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25624261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84167886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344959588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405336079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26335997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98655599"/>
      </p:ext>
    </p:extLst>
  </p:cSld>
  <p:clrMap bg1="dk1" tx1="lt1" bg2="dk2" tx2="lt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56EA082D-8397-4A31-9F91-27533005B940}"/>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B4E4023B-AF63-4862-A63B-9EE729708E84}"/>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DD53936-E098-477B-966F-ED40675FD2AE}"/>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fontAlgn="auto">
              <a:lnSpc>
                <a:spcPct val="100000"/>
              </a:lnSpc>
              <a:spcBef>
                <a:spcPts val="0"/>
              </a:spcBef>
              <a:spcAft>
                <a:spcPts val="0"/>
              </a:spcAft>
              <a:buClrTx/>
              <a:buSzTx/>
            </a:pPr>
            <a:fld id="{CF42F0A5-A15D-4C82-BCBA-3E7A7F65FC20}" type="datetimeFigureOut">
              <a:rPr lang="en-US" smtClean="0">
                <a:solidFill>
                  <a:prstClr val="black">
                    <a:tint val="75000"/>
                  </a:prstClr>
                </a:solidFill>
                <a:latin typeface="Calibri" panose="020F0502020204030204"/>
                <a:cs typeface="+mn-cs"/>
              </a:rPr>
              <a:pPr defTabSz="685800" fontAlgn="auto">
                <a:lnSpc>
                  <a:spcPct val="100000"/>
                </a:lnSpc>
                <a:spcBef>
                  <a:spcPts val="0"/>
                </a:spcBef>
                <a:spcAft>
                  <a:spcPts val="0"/>
                </a:spcAft>
                <a:buClrTx/>
                <a:buSzTx/>
              </a:pPr>
              <a:t>5/22/2022</a:t>
            </a:fld>
            <a:endParaRPr lang="en-US">
              <a:solidFill>
                <a:prstClr val="black">
                  <a:tint val="75000"/>
                </a:prstClr>
              </a:solidFill>
              <a:latin typeface="Calibri" panose="020F0502020204030204"/>
              <a:cs typeface="+mn-cs"/>
            </a:endParaRPr>
          </a:p>
        </p:txBody>
      </p:sp>
      <p:sp>
        <p:nvSpPr>
          <p:cNvPr id="5" name="Footer Placeholder 4">
            <a:extLst>
              <a:ext uri="{FF2B5EF4-FFF2-40B4-BE49-F238E27FC236}">
                <a16:creationId xmlns="" xmlns:a16="http://schemas.microsoft.com/office/drawing/2014/main" id="{F3F6DAA3-65DD-43AF-8C29-407FE431CD91}"/>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fontAlgn="auto">
              <a:lnSpc>
                <a:spcPct val="100000"/>
              </a:lnSpc>
              <a:spcBef>
                <a:spcPts val="0"/>
              </a:spcBef>
              <a:spcAft>
                <a:spcPts val="0"/>
              </a:spcAft>
              <a:buClrTx/>
              <a:buSzTx/>
            </a:pPr>
            <a:endParaRPr lang="en-US">
              <a:solidFill>
                <a:prstClr val="black">
                  <a:tint val="75000"/>
                </a:prstClr>
              </a:solidFill>
              <a:latin typeface="Calibri" panose="020F0502020204030204"/>
              <a:cs typeface="+mn-cs"/>
            </a:endParaRPr>
          </a:p>
        </p:txBody>
      </p:sp>
      <p:sp>
        <p:nvSpPr>
          <p:cNvPr id="6" name="Slide Number Placeholder 5">
            <a:extLst>
              <a:ext uri="{FF2B5EF4-FFF2-40B4-BE49-F238E27FC236}">
                <a16:creationId xmlns="" xmlns:a16="http://schemas.microsoft.com/office/drawing/2014/main" id="{16DA4AD4-34DB-47FB-A971-5A80F600AE03}"/>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fontAlgn="auto">
              <a:lnSpc>
                <a:spcPct val="100000"/>
              </a:lnSpc>
              <a:spcBef>
                <a:spcPts val="0"/>
              </a:spcBef>
              <a:spcAft>
                <a:spcPts val="0"/>
              </a:spcAft>
              <a:buClrTx/>
              <a:buSzTx/>
            </a:pPr>
            <a:fld id="{FF518798-D9E0-459C-B608-98B5833E2A43}" type="slidenum">
              <a:rPr lang="en-US" smtClean="0">
                <a:solidFill>
                  <a:prstClr val="black">
                    <a:tint val="75000"/>
                  </a:prstClr>
                </a:solidFill>
                <a:latin typeface="Calibri" panose="020F0502020204030204"/>
                <a:cs typeface="+mn-cs"/>
              </a:rPr>
              <a:pPr defTabSz="685800" fontAlgn="auto">
                <a:lnSpc>
                  <a:spcPct val="100000"/>
                </a:lnSpc>
                <a:spcBef>
                  <a:spcPts val="0"/>
                </a:spcBef>
                <a:spcAft>
                  <a:spcPts val="0"/>
                </a:spcAft>
                <a:buClrTx/>
                <a:buSzTx/>
              </a:pPr>
              <a:t>‹#›</a:t>
            </a:fld>
            <a:endParaRPr lang="en-US">
              <a:solidFill>
                <a:prstClr val="black">
                  <a:tint val="75000"/>
                </a:prstClr>
              </a:solidFill>
              <a:latin typeface="Calibri" panose="020F0502020204030204"/>
              <a:cs typeface="+mn-cs"/>
            </a:endParaRPr>
          </a:p>
        </p:txBody>
      </p:sp>
    </p:spTree>
    <p:extLst>
      <p:ext uri="{BB962C8B-B14F-4D97-AF65-F5344CB8AC3E}">
        <p14:creationId xmlns:p14="http://schemas.microsoft.com/office/powerpoint/2010/main" val="1679032952"/>
      </p:ext>
    </p:extLst>
  </p:cSld>
  <p:clrMap bg1="lt1" tx1="dk1" bg2="lt2" tx2="dk2" accent1="accent1" accent2="accent2" accent3="accent3" accent4="accent4" accent5="accent5" accent6="accent6" hlink="hlink" folHlink="folHlink"/>
  <p:sldLayoutIdLst>
    <p:sldLayoutId id="2147484290" r:id="rId1"/>
    <p:sldLayoutId id="2147484291" r:id="rId2"/>
    <p:sldLayoutId id="2147484292" r:id="rId3"/>
    <p:sldLayoutId id="2147484293" r:id="rId4"/>
    <p:sldLayoutId id="2147484294" r:id="rId5"/>
    <p:sldLayoutId id="2147484295" r:id="rId6"/>
    <p:sldLayoutId id="2147484296" r:id="rId7"/>
    <p:sldLayoutId id="2147484297" r:id="rId8"/>
    <p:sldLayoutId id="2147484298" r:id="rId9"/>
    <p:sldLayoutId id="2147484299" r:id="rId10"/>
    <p:sldLayoutId id="214748430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349335829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God is good</a:t>
            </a:r>
          </a:p>
          <a:p>
            <a:pPr marL="0" indent="0">
              <a:buNone/>
            </a:pPr>
            <a:r>
              <a:rPr lang="en-US" sz="3700" dirty="0"/>
              <a:t>	</a:t>
            </a:r>
            <a:r>
              <a:rPr lang="en-US" sz="3700" dirty="0" smtClean="0"/>
              <a:t>He loves us</a:t>
            </a:r>
          </a:p>
          <a:p>
            <a:pPr marL="0" indent="0">
              <a:buNone/>
            </a:pPr>
            <a:r>
              <a:rPr lang="en-US" sz="3700" dirty="0"/>
              <a:t>	</a:t>
            </a:r>
            <a:r>
              <a:rPr lang="en-US" sz="3700" dirty="0" smtClean="0"/>
              <a:t>He wants us to be with Him</a:t>
            </a:r>
          </a:p>
          <a:p>
            <a:pPr marL="0" indent="0">
              <a:buNone/>
            </a:pPr>
            <a:r>
              <a:rPr lang="en-US" sz="3700" dirty="0" smtClean="0"/>
              <a:t>Hell is terrible</a:t>
            </a:r>
          </a:p>
          <a:p>
            <a:pPr marL="0" indent="0">
              <a:buNone/>
            </a:pPr>
            <a:r>
              <a:rPr lang="en-US" sz="3700" dirty="0"/>
              <a:t>	</a:t>
            </a:r>
            <a:r>
              <a:rPr lang="en-US" sz="3700" dirty="0" smtClean="0"/>
              <a:t>God (will) cast men there </a:t>
            </a:r>
          </a:p>
          <a:p>
            <a:pPr marL="0" indent="0">
              <a:buNone/>
            </a:pPr>
            <a:r>
              <a:rPr lang="en-US" sz="3700" dirty="0" smtClean="0"/>
              <a:t>How are both of these things true?</a:t>
            </a:r>
            <a:endParaRPr lang="en-US" sz="3700" dirty="0" smtClean="0"/>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How do we reconcile…..</a:t>
            </a:r>
            <a:endParaRPr lang="en-US" sz="6400" dirty="0">
              <a:latin typeface="+mn-lt"/>
            </a:endParaRPr>
          </a:p>
        </p:txBody>
      </p:sp>
    </p:spTree>
    <p:extLst>
      <p:ext uri="{BB962C8B-B14F-4D97-AF65-F5344CB8AC3E}">
        <p14:creationId xmlns:p14="http://schemas.microsoft.com/office/powerpoint/2010/main" val="14668731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fade">
                                      <p:cBhvr>
                                        <p:cTn id="18" dur="500"/>
                                        <p:tgtEl>
                                          <p:spTgt spid="4">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700" dirty="0" smtClean="0"/>
              <a:t>What is Hell?</a:t>
            </a:r>
          </a:p>
          <a:p>
            <a:pPr marL="0" indent="0">
              <a:buNone/>
            </a:pPr>
            <a:r>
              <a:rPr lang="en-US" sz="3700" dirty="0"/>
              <a:t>	</a:t>
            </a:r>
            <a:r>
              <a:rPr lang="en-US" sz="3700" dirty="0" smtClean="0"/>
              <a:t>Eternal torment – Matthew 25:46</a:t>
            </a:r>
          </a:p>
          <a:p>
            <a:pPr marL="0" indent="0">
              <a:buNone/>
            </a:pPr>
            <a:r>
              <a:rPr lang="en-US" sz="3700" dirty="0"/>
              <a:t>	</a:t>
            </a:r>
            <a:r>
              <a:rPr lang="en-US" sz="3700" dirty="0" smtClean="0"/>
              <a:t>	Flame – Luke 16:24</a:t>
            </a:r>
          </a:p>
          <a:p>
            <a:pPr marL="0" indent="0">
              <a:buNone/>
            </a:pPr>
            <a:r>
              <a:rPr lang="en-US" sz="3700" dirty="0"/>
              <a:t>	</a:t>
            </a:r>
            <a:r>
              <a:rPr lang="en-US" sz="3700" dirty="0" smtClean="0"/>
              <a:t>	D</a:t>
            </a:r>
            <a:r>
              <a:rPr lang="en-US" sz="3700" dirty="0" smtClean="0"/>
              <a:t>arkness – Jude 6</a:t>
            </a:r>
          </a:p>
          <a:p>
            <a:pPr marL="0" indent="0">
              <a:buNone/>
            </a:pPr>
            <a:r>
              <a:rPr lang="en-US" sz="3700" dirty="0"/>
              <a:t>	</a:t>
            </a:r>
            <a:r>
              <a:rPr lang="en-US" sz="3700" dirty="0" smtClean="0"/>
              <a:t>	A place not yet populated – Jude 16</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God and Hell</a:t>
            </a:r>
            <a:endParaRPr lang="en-US" sz="6400" dirty="0">
              <a:latin typeface="+mn-lt"/>
            </a:endParaRPr>
          </a:p>
        </p:txBody>
      </p:sp>
    </p:spTree>
    <p:extLst>
      <p:ext uri="{BB962C8B-B14F-4D97-AF65-F5344CB8AC3E}">
        <p14:creationId xmlns:p14="http://schemas.microsoft.com/office/powerpoint/2010/main" val="31615463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500"/>
                                        <p:tgtEl>
                                          <p:spTgt spid="4">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700" dirty="0" smtClean="0"/>
              <a:t>What is Hell?</a:t>
            </a:r>
          </a:p>
          <a:p>
            <a:pPr marL="0" indent="0">
              <a:buNone/>
            </a:pPr>
            <a:r>
              <a:rPr lang="en-US" sz="3700" dirty="0"/>
              <a:t>	</a:t>
            </a:r>
            <a:r>
              <a:rPr lang="en-US" sz="3700" dirty="0" smtClean="0"/>
              <a:t>Eternal torment</a:t>
            </a:r>
          </a:p>
          <a:p>
            <a:pPr marL="0" indent="0">
              <a:buNone/>
            </a:pPr>
            <a:r>
              <a:rPr lang="en-US" sz="3700" dirty="0" smtClean="0"/>
              <a:t>	Being “cast out” from God’s presence</a:t>
            </a:r>
          </a:p>
          <a:p>
            <a:pPr marL="0" indent="0">
              <a:buNone/>
            </a:pPr>
            <a:r>
              <a:rPr lang="en-US" sz="3700" dirty="0" smtClean="0"/>
              <a:t>		Mark 9, Matthew 25, etc. </a:t>
            </a:r>
            <a:endParaRPr lang="en-US" sz="3700" dirty="0" smtClean="0"/>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God and Hell</a:t>
            </a:r>
            <a:endParaRPr lang="en-US" sz="6400" dirty="0">
              <a:latin typeface="+mn-lt"/>
            </a:endParaRPr>
          </a:p>
        </p:txBody>
      </p:sp>
    </p:spTree>
    <p:extLst>
      <p:ext uri="{BB962C8B-B14F-4D97-AF65-F5344CB8AC3E}">
        <p14:creationId xmlns:p14="http://schemas.microsoft.com/office/powerpoint/2010/main" val="214582541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700" dirty="0" smtClean="0"/>
              <a:t>What is Hell?</a:t>
            </a:r>
          </a:p>
          <a:p>
            <a:pPr marL="0" indent="0">
              <a:buNone/>
            </a:pPr>
            <a:r>
              <a:rPr lang="en-US" sz="3700" dirty="0"/>
              <a:t>	</a:t>
            </a:r>
            <a:r>
              <a:rPr lang="en-US" sz="3700" dirty="0" smtClean="0"/>
              <a:t>Eternal torment</a:t>
            </a:r>
          </a:p>
          <a:p>
            <a:pPr marL="0" indent="0">
              <a:buNone/>
            </a:pPr>
            <a:r>
              <a:rPr lang="en-US" sz="3700" dirty="0" smtClean="0"/>
              <a:t>	Being “cast out” from God’s presence</a:t>
            </a:r>
          </a:p>
          <a:p>
            <a:pPr marL="0" indent="0">
              <a:buNone/>
            </a:pPr>
            <a:r>
              <a:rPr lang="en-US" sz="3700" dirty="0" smtClean="0"/>
              <a:t>	Hell is the absence of God’s goodness</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God and Hell</a:t>
            </a:r>
            <a:endParaRPr lang="en-US" sz="6400" dirty="0">
              <a:latin typeface="+mn-lt"/>
            </a:endParaRPr>
          </a:p>
        </p:txBody>
      </p:sp>
    </p:spTree>
    <p:extLst>
      <p:ext uri="{BB962C8B-B14F-4D97-AF65-F5344CB8AC3E}">
        <p14:creationId xmlns:p14="http://schemas.microsoft.com/office/powerpoint/2010/main" val="313911965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700" dirty="0" smtClean="0"/>
              <a:t>Why hell?</a:t>
            </a:r>
          </a:p>
          <a:p>
            <a:pPr marL="0" indent="0">
              <a:buNone/>
            </a:pPr>
            <a:r>
              <a:rPr lang="en-US" sz="3700" dirty="0"/>
              <a:t>	</a:t>
            </a:r>
            <a:r>
              <a:rPr lang="en-US" sz="3700" dirty="0" smtClean="0"/>
              <a:t>God cannot permit sin in His presence</a:t>
            </a:r>
          </a:p>
          <a:p>
            <a:pPr marL="0" indent="0">
              <a:buNone/>
            </a:pPr>
            <a:r>
              <a:rPr lang="en-US" sz="3700" dirty="0"/>
              <a:t>	</a:t>
            </a:r>
            <a:r>
              <a:rPr lang="en-US" sz="3700" dirty="0" smtClean="0"/>
              <a:t>	Psalm 68:2, Isaiah 6:5, Hab. 1:13</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God and Hell</a:t>
            </a:r>
            <a:endParaRPr lang="en-US" sz="6400" dirty="0">
              <a:latin typeface="+mn-lt"/>
            </a:endParaRPr>
          </a:p>
        </p:txBody>
      </p:sp>
    </p:spTree>
    <p:extLst>
      <p:ext uri="{BB962C8B-B14F-4D97-AF65-F5344CB8AC3E}">
        <p14:creationId xmlns:p14="http://schemas.microsoft.com/office/powerpoint/2010/main" val="3956667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700" dirty="0" smtClean="0"/>
              <a:t>Why hell?</a:t>
            </a:r>
          </a:p>
          <a:p>
            <a:pPr marL="0" indent="0">
              <a:buNone/>
            </a:pPr>
            <a:r>
              <a:rPr lang="en-US" sz="3700" dirty="0"/>
              <a:t>	</a:t>
            </a:r>
            <a:r>
              <a:rPr lang="en-US" sz="3700" dirty="0" smtClean="0"/>
              <a:t>God cannot permit sin in His presence</a:t>
            </a:r>
          </a:p>
          <a:p>
            <a:pPr marL="0" indent="0">
              <a:buNone/>
            </a:pPr>
            <a:r>
              <a:rPr lang="en-US" sz="3700" dirty="0"/>
              <a:t>	</a:t>
            </a:r>
            <a:r>
              <a:rPr lang="en-US" sz="3700" dirty="0" smtClean="0"/>
              <a:t>God’s nature is also just and true</a:t>
            </a:r>
          </a:p>
          <a:p>
            <a:pPr marL="0" indent="0">
              <a:buNone/>
            </a:pPr>
            <a:r>
              <a:rPr lang="en-US" sz="3700" dirty="0"/>
              <a:t> </a:t>
            </a:r>
            <a:r>
              <a:rPr lang="en-US" sz="3700" dirty="0" smtClean="0"/>
              <a:t>		Psalm 89:14, 99:4</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God and Hell</a:t>
            </a:r>
            <a:endParaRPr lang="en-US" sz="6400" dirty="0">
              <a:latin typeface="+mn-lt"/>
            </a:endParaRPr>
          </a:p>
        </p:txBody>
      </p:sp>
    </p:spTree>
    <p:extLst>
      <p:ext uri="{BB962C8B-B14F-4D97-AF65-F5344CB8AC3E}">
        <p14:creationId xmlns:p14="http://schemas.microsoft.com/office/powerpoint/2010/main" val="1611920231"/>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700" dirty="0" smtClean="0"/>
              <a:t>Why hell?</a:t>
            </a:r>
          </a:p>
          <a:p>
            <a:pPr marL="0" indent="0">
              <a:buNone/>
            </a:pPr>
            <a:r>
              <a:rPr lang="en-US" sz="3700" dirty="0"/>
              <a:t>	</a:t>
            </a:r>
            <a:r>
              <a:rPr lang="en-US" sz="3700" dirty="0" smtClean="0"/>
              <a:t>God cannot permit sin in His presence</a:t>
            </a:r>
          </a:p>
          <a:p>
            <a:pPr marL="0" indent="0">
              <a:buNone/>
            </a:pPr>
            <a:r>
              <a:rPr lang="en-US" sz="3700" dirty="0"/>
              <a:t>	</a:t>
            </a:r>
            <a:r>
              <a:rPr lang="en-US" sz="3700" dirty="0" smtClean="0"/>
              <a:t>God’s nature is also just and true</a:t>
            </a:r>
          </a:p>
          <a:p>
            <a:pPr marL="0" indent="0">
              <a:buNone/>
            </a:pPr>
            <a:r>
              <a:rPr lang="en-US" sz="3700" dirty="0"/>
              <a:t> </a:t>
            </a:r>
            <a:r>
              <a:rPr lang="en-US" sz="3700" dirty="0" smtClean="0"/>
              <a:t>	Man is an eternal being</a:t>
            </a:r>
          </a:p>
          <a:p>
            <a:pPr marL="0" indent="0">
              <a:buNone/>
            </a:pPr>
            <a:r>
              <a:rPr lang="en-US" sz="3700" dirty="0"/>
              <a:t>	</a:t>
            </a:r>
            <a:r>
              <a:rPr lang="en-US" sz="3700" dirty="0" smtClean="0"/>
              <a:t>	Ecclesiastes 3:11, Genesis 1:26</a:t>
            </a:r>
          </a:p>
          <a:p>
            <a:pPr marL="0" indent="0">
              <a:buNone/>
            </a:pPr>
            <a:r>
              <a:rPr lang="en-US" sz="3700" dirty="0"/>
              <a:t>	</a:t>
            </a:r>
            <a:r>
              <a:rPr lang="en-US" sz="3700" dirty="0" smtClean="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God and Hell</a:t>
            </a:r>
            <a:endParaRPr lang="en-US" sz="6400" dirty="0">
              <a:latin typeface="+mn-lt"/>
            </a:endParaRPr>
          </a:p>
        </p:txBody>
      </p:sp>
    </p:spTree>
    <p:extLst>
      <p:ext uri="{BB962C8B-B14F-4D97-AF65-F5344CB8AC3E}">
        <p14:creationId xmlns:p14="http://schemas.microsoft.com/office/powerpoint/2010/main" val="946483160"/>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458200" cy="3943350"/>
          </a:xfrm>
        </p:spPr>
        <p:txBody>
          <a:bodyPr>
            <a:noAutofit/>
          </a:bodyPr>
          <a:lstStyle/>
          <a:p>
            <a:pPr marL="0" indent="0" algn="just">
              <a:buNone/>
            </a:pPr>
            <a:r>
              <a:rPr lang="en-US" sz="3700" dirty="0"/>
              <a:t>Hell is an inevitable necessity</a:t>
            </a:r>
          </a:p>
          <a:p>
            <a:pPr marL="0" indent="0" algn="just">
              <a:buNone/>
            </a:pPr>
            <a:endParaRPr lang="en-US" sz="3700" dirty="0"/>
          </a:p>
          <a:p>
            <a:pPr marL="0" indent="0" algn="just">
              <a:buNone/>
            </a:pPr>
            <a:r>
              <a:rPr lang="en-US" sz="3700" dirty="0" smtClean="0"/>
              <a:t>Hell exists not because God created a place to torment His enemies, but because those who would not go with God must remain apart from all of His goodness</a:t>
            </a:r>
            <a:endParaRPr lang="en-US" sz="37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God and Hell</a:t>
            </a:r>
            <a:endParaRPr lang="en-US" sz="6400" dirty="0">
              <a:latin typeface="+mn-lt"/>
            </a:endParaRPr>
          </a:p>
        </p:txBody>
      </p:sp>
    </p:spTree>
    <p:extLst>
      <p:ext uri="{BB962C8B-B14F-4D97-AF65-F5344CB8AC3E}">
        <p14:creationId xmlns:p14="http://schemas.microsoft.com/office/powerpoint/2010/main" val="34811174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God cannot tolerate this situation</a:t>
            </a:r>
          </a:p>
          <a:p>
            <a:pPr marL="0" indent="0">
              <a:buNone/>
            </a:pPr>
            <a:r>
              <a:rPr lang="en-US" sz="3700" dirty="0" smtClean="0"/>
              <a:t>How could He change it?</a:t>
            </a:r>
          </a:p>
          <a:p>
            <a:pPr marL="0" indent="0">
              <a:buNone/>
            </a:pPr>
            <a:r>
              <a:rPr lang="en-US" sz="3700" dirty="0"/>
              <a:t>	</a:t>
            </a:r>
            <a:r>
              <a:rPr lang="en-US" sz="3700" dirty="0" smtClean="0"/>
              <a:t>Not create us?</a:t>
            </a:r>
          </a:p>
          <a:p>
            <a:pPr marL="0" indent="0">
              <a:buNone/>
            </a:pPr>
            <a:r>
              <a:rPr lang="en-US" sz="3700" dirty="0"/>
              <a:t>	</a:t>
            </a:r>
            <a:r>
              <a:rPr lang="en-US" sz="3700" dirty="0" smtClean="0"/>
              <a:t>	God desires “Godly offspring”</a:t>
            </a:r>
          </a:p>
          <a:p>
            <a:pPr marL="0" indent="0">
              <a:buNone/>
            </a:pPr>
            <a:r>
              <a:rPr lang="en-US" sz="3700" dirty="0"/>
              <a:t>	</a:t>
            </a:r>
            <a:r>
              <a:rPr lang="en-US" sz="3700" dirty="0" smtClean="0"/>
              <a:t>	Love Him with all our might</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a:t>
            </a:r>
            <a:r>
              <a:rPr lang="en-US" sz="6400" dirty="0" smtClean="0">
                <a:latin typeface="+mn-lt"/>
              </a:rPr>
              <a:t>God is Good</a:t>
            </a:r>
            <a:endParaRPr lang="en-US" sz="6400" dirty="0">
              <a:latin typeface="+mn-lt"/>
            </a:endParaRPr>
          </a:p>
        </p:txBody>
      </p:sp>
    </p:spTree>
    <p:extLst>
      <p:ext uri="{BB962C8B-B14F-4D97-AF65-F5344CB8AC3E}">
        <p14:creationId xmlns:p14="http://schemas.microsoft.com/office/powerpoint/2010/main" val="29155189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God cannot tolerate this situation</a:t>
            </a:r>
          </a:p>
          <a:p>
            <a:pPr marL="0" indent="0">
              <a:buNone/>
            </a:pPr>
            <a:r>
              <a:rPr lang="en-US" sz="3700" dirty="0" smtClean="0"/>
              <a:t>How could He change it?</a:t>
            </a:r>
          </a:p>
          <a:p>
            <a:pPr marL="0" indent="0">
              <a:buNone/>
            </a:pPr>
            <a:r>
              <a:rPr lang="en-US" sz="3700" dirty="0"/>
              <a:t>	</a:t>
            </a:r>
            <a:r>
              <a:rPr lang="en-US" sz="3700" dirty="0" smtClean="0"/>
              <a:t>Not create us?</a:t>
            </a:r>
            <a:endParaRPr lang="en-US" sz="3700" dirty="0" smtClean="0"/>
          </a:p>
          <a:p>
            <a:pPr marL="0" indent="0">
              <a:buNone/>
            </a:pPr>
            <a:r>
              <a:rPr lang="en-US" sz="3700" dirty="0"/>
              <a:t>	</a:t>
            </a:r>
            <a:r>
              <a:rPr lang="en-US" sz="3700" dirty="0" smtClean="0"/>
              <a:t>Not permit us free will?</a:t>
            </a:r>
          </a:p>
          <a:p>
            <a:pPr marL="0" indent="0">
              <a:buNone/>
            </a:pPr>
            <a:r>
              <a:rPr lang="en-US" sz="3700" dirty="0"/>
              <a:t>	</a:t>
            </a:r>
            <a:r>
              <a:rPr lang="en-US" sz="3700" dirty="0" smtClean="0"/>
              <a:t>	Is our love actually love?</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a:t>
            </a:r>
            <a:r>
              <a:rPr lang="en-US" sz="6400" dirty="0" smtClean="0">
                <a:latin typeface="+mn-lt"/>
              </a:rPr>
              <a:t>God is Good</a:t>
            </a:r>
            <a:endParaRPr lang="en-US" sz="6400" dirty="0">
              <a:latin typeface="+mn-lt"/>
            </a:endParaRPr>
          </a:p>
        </p:txBody>
      </p:sp>
    </p:spTree>
    <p:extLst>
      <p:ext uri="{BB962C8B-B14F-4D97-AF65-F5344CB8AC3E}">
        <p14:creationId xmlns:p14="http://schemas.microsoft.com/office/powerpoint/2010/main" val="282489437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62951592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God cannot tolerate this situation</a:t>
            </a:r>
          </a:p>
          <a:p>
            <a:pPr marL="0" indent="0">
              <a:buNone/>
            </a:pPr>
            <a:r>
              <a:rPr lang="en-US" sz="3700" dirty="0" smtClean="0"/>
              <a:t>How could He change it?</a:t>
            </a:r>
          </a:p>
          <a:p>
            <a:pPr marL="0" indent="0">
              <a:buNone/>
            </a:pPr>
            <a:endParaRPr lang="en-US" sz="3700" dirty="0"/>
          </a:p>
          <a:p>
            <a:pPr marL="0" indent="0">
              <a:buNone/>
            </a:pPr>
            <a:r>
              <a:rPr lang="en-US" sz="3700" dirty="0" smtClean="0"/>
              <a:t>Answer: a plan of salvation we must choose</a:t>
            </a:r>
            <a:endParaRPr lang="en-US" sz="37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a:t>
            </a:r>
            <a:r>
              <a:rPr lang="en-US" sz="6400" dirty="0" smtClean="0">
                <a:latin typeface="+mn-lt"/>
              </a:rPr>
              <a:t>God is Good</a:t>
            </a:r>
            <a:endParaRPr lang="en-US" sz="6400" dirty="0">
              <a:latin typeface="+mn-lt"/>
            </a:endParaRPr>
          </a:p>
        </p:txBody>
      </p:sp>
    </p:spTree>
    <p:extLst>
      <p:ext uri="{BB962C8B-B14F-4D97-AF65-F5344CB8AC3E}">
        <p14:creationId xmlns:p14="http://schemas.microsoft.com/office/powerpoint/2010/main" val="3308776459"/>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600" dirty="0" smtClean="0"/>
              <a:t>1) God Himself would pay the cost</a:t>
            </a:r>
          </a:p>
          <a:p>
            <a:pPr marL="0" indent="0">
              <a:buNone/>
            </a:pPr>
            <a:r>
              <a:rPr lang="en-US" sz="3600" dirty="0" smtClean="0"/>
              <a:t>   “</a:t>
            </a:r>
            <a:r>
              <a:rPr lang="en-US" sz="3600" i="1" dirty="0" smtClean="0"/>
              <a:t>Purchased </a:t>
            </a:r>
            <a:r>
              <a:rPr lang="en-US" sz="3600" i="1" dirty="0"/>
              <a:t>with His own </a:t>
            </a:r>
            <a:r>
              <a:rPr lang="en-US" sz="3600" i="1" dirty="0" smtClean="0"/>
              <a:t>blood</a:t>
            </a:r>
            <a:r>
              <a:rPr lang="en-US" sz="3600" dirty="0" smtClean="0"/>
              <a:t>” Acts 20:28</a:t>
            </a:r>
          </a:p>
          <a:p>
            <a:pPr marL="0" indent="0">
              <a:buNone/>
            </a:pPr>
            <a:r>
              <a:rPr lang="en-US" sz="3600" dirty="0" smtClean="0"/>
              <a:t>   “</a:t>
            </a:r>
            <a:r>
              <a:rPr lang="en-US" sz="3600" i="1" dirty="0" smtClean="0"/>
              <a:t>Author </a:t>
            </a:r>
            <a:r>
              <a:rPr lang="en-US" sz="3600" i="1" dirty="0"/>
              <a:t>and </a:t>
            </a:r>
            <a:r>
              <a:rPr lang="en-US" sz="3600" i="1" dirty="0" smtClean="0"/>
              <a:t>finisher</a:t>
            </a:r>
            <a:r>
              <a:rPr lang="en-US" sz="3600" dirty="0" smtClean="0"/>
              <a:t>” Hebrews 12:2</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a:t>
            </a:r>
            <a:r>
              <a:rPr lang="en-US" sz="6400" dirty="0" smtClean="0">
                <a:latin typeface="+mn-lt"/>
              </a:rPr>
              <a:t>God is Good</a:t>
            </a:r>
            <a:endParaRPr lang="en-US" sz="6400" dirty="0">
              <a:latin typeface="+mn-lt"/>
            </a:endParaRPr>
          </a:p>
        </p:txBody>
      </p:sp>
    </p:spTree>
    <p:extLst>
      <p:ext uri="{BB962C8B-B14F-4D97-AF65-F5344CB8AC3E}">
        <p14:creationId xmlns:p14="http://schemas.microsoft.com/office/powerpoint/2010/main" val="1329189982"/>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839200" cy="3943350"/>
          </a:xfrm>
        </p:spPr>
        <p:txBody>
          <a:bodyPr>
            <a:noAutofit/>
          </a:bodyPr>
          <a:lstStyle/>
          <a:p>
            <a:pPr marL="0" indent="0">
              <a:buNone/>
            </a:pPr>
            <a:r>
              <a:rPr lang="en-US" sz="3600" dirty="0" smtClean="0"/>
              <a:t>1) God Himself would pay the cost</a:t>
            </a:r>
          </a:p>
          <a:p>
            <a:pPr marL="0" indent="0">
              <a:buNone/>
            </a:pPr>
            <a:endParaRPr lang="en-US" sz="3600" dirty="0" smtClean="0"/>
          </a:p>
          <a:p>
            <a:pPr marL="0" indent="0">
              <a:buNone/>
            </a:pPr>
            <a:r>
              <a:rPr lang="en-US" sz="3600" dirty="0" smtClean="0"/>
              <a:t>2) God Himself would reveal it to us</a:t>
            </a:r>
          </a:p>
          <a:p>
            <a:pPr marL="0" indent="0">
              <a:buNone/>
            </a:pPr>
            <a:r>
              <a:rPr lang="en-US" sz="3600" dirty="0"/>
              <a:t>  “</a:t>
            </a:r>
            <a:r>
              <a:rPr lang="en-US" sz="3600" i="1" dirty="0"/>
              <a:t>they shall all be taught by </a:t>
            </a:r>
            <a:r>
              <a:rPr lang="en-US" sz="3600" i="1" dirty="0" smtClean="0"/>
              <a:t>God</a:t>
            </a:r>
            <a:r>
              <a:rPr lang="en-US" sz="3600" dirty="0" smtClean="0"/>
              <a:t>” John 6:45</a:t>
            </a:r>
          </a:p>
          <a:p>
            <a:pPr marL="0" indent="0">
              <a:buNone/>
            </a:pPr>
            <a:r>
              <a:rPr lang="en-US" sz="3600" dirty="0"/>
              <a:t>  “</a:t>
            </a:r>
            <a:r>
              <a:rPr lang="en-US" sz="3600" i="1" dirty="0"/>
              <a:t>the </a:t>
            </a:r>
            <a:r>
              <a:rPr lang="en-US" sz="3600" i="1" dirty="0" smtClean="0"/>
              <a:t>word…is </a:t>
            </a:r>
            <a:r>
              <a:rPr lang="en-US" sz="3600" i="1" dirty="0"/>
              <a:t>living and </a:t>
            </a:r>
            <a:r>
              <a:rPr lang="en-US" sz="3600" i="1" dirty="0" smtClean="0"/>
              <a:t>active</a:t>
            </a:r>
            <a:r>
              <a:rPr lang="en-US" sz="3600" dirty="0" smtClean="0"/>
              <a:t>” Hebrews 4:12</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a:t>
            </a:r>
            <a:r>
              <a:rPr lang="en-US" sz="6400" dirty="0" smtClean="0">
                <a:latin typeface="+mn-lt"/>
              </a:rPr>
              <a:t>God is Good</a:t>
            </a:r>
            <a:endParaRPr lang="en-US" sz="6400" dirty="0">
              <a:latin typeface="+mn-lt"/>
            </a:endParaRPr>
          </a:p>
        </p:txBody>
      </p:sp>
    </p:spTree>
    <p:extLst>
      <p:ext uri="{BB962C8B-B14F-4D97-AF65-F5344CB8AC3E}">
        <p14:creationId xmlns:p14="http://schemas.microsoft.com/office/powerpoint/2010/main" val="3587125996"/>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839200" cy="3943350"/>
          </a:xfrm>
        </p:spPr>
        <p:txBody>
          <a:bodyPr>
            <a:noAutofit/>
          </a:bodyPr>
          <a:lstStyle/>
          <a:p>
            <a:pPr marL="0" indent="0">
              <a:buNone/>
            </a:pPr>
            <a:r>
              <a:rPr lang="en-US" sz="3600" dirty="0" smtClean="0"/>
              <a:t>1) God Himself would pay the cost</a:t>
            </a:r>
          </a:p>
          <a:p>
            <a:pPr marL="0" indent="0">
              <a:buNone/>
            </a:pPr>
            <a:endParaRPr lang="en-US" sz="3600" dirty="0" smtClean="0"/>
          </a:p>
          <a:p>
            <a:pPr marL="0" indent="0">
              <a:buNone/>
            </a:pPr>
            <a:r>
              <a:rPr lang="en-US" sz="3600" dirty="0" smtClean="0"/>
              <a:t>2) God Himself would reveal it to us</a:t>
            </a:r>
          </a:p>
          <a:p>
            <a:pPr marL="0" indent="0">
              <a:buNone/>
            </a:pPr>
            <a:endParaRPr lang="en-US" sz="3600" dirty="0" smtClean="0"/>
          </a:p>
          <a:p>
            <a:pPr marL="0" indent="0">
              <a:buNone/>
            </a:pPr>
            <a:r>
              <a:rPr lang="en-US" sz="3600" dirty="0" smtClean="0"/>
              <a:t>3) God makes sure everyone gets a chance</a:t>
            </a:r>
          </a:p>
          <a:p>
            <a:pPr marL="0" indent="0">
              <a:buNone/>
            </a:pPr>
            <a:r>
              <a:rPr lang="en-US" sz="3600" dirty="0"/>
              <a:t>  “</a:t>
            </a:r>
            <a:r>
              <a:rPr lang="en-US" sz="3600" i="1" dirty="0"/>
              <a:t>desires all men to be </a:t>
            </a:r>
            <a:r>
              <a:rPr lang="en-US" sz="3600" i="1" dirty="0" smtClean="0"/>
              <a:t>saved</a:t>
            </a:r>
            <a:r>
              <a:rPr lang="en-US" sz="3600" dirty="0" smtClean="0"/>
              <a:t>” 1 Timothy 2:4</a:t>
            </a:r>
            <a:endParaRPr lang="en-US" sz="36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a:t>
            </a:r>
            <a:r>
              <a:rPr lang="en-US" sz="6400" dirty="0" smtClean="0">
                <a:latin typeface="+mn-lt"/>
              </a:rPr>
              <a:t>God is Good</a:t>
            </a:r>
            <a:endParaRPr lang="en-US" sz="6400" dirty="0">
              <a:latin typeface="+mn-lt"/>
            </a:endParaRPr>
          </a:p>
        </p:txBody>
      </p:sp>
    </p:spTree>
    <p:extLst>
      <p:ext uri="{BB962C8B-B14F-4D97-AF65-F5344CB8AC3E}">
        <p14:creationId xmlns:p14="http://schemas.microsoft.com/office/powerpoint/2010/main" val="1483373176"/>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200150"/>
            <a:ext cx="8839200" cy="3943350"/>
          </a:xfrm>
        </p:spPr>
        <p:txBody>
          <a:bodyPr>
            <a:noAutofit/>
          </a:bodyPr>
          <a:lstStyle/>
          <a:p>
            <a:pPr marL="0" indent="0">
              <a:buNone/>
            </a:pPr>
            <a:r>
              <a:rPr lang="en-US" sz="3600" dirty="0" smtClean="0"/>
              <a:t>God has done all He can to save us</a:t>
            </a:r>
          </a:p>
          <a:p>
            <a:pPr marL="0" indent="0">
              <a:buNone/>
            </a:pPr>
            <a:r>
              <a:rPr lang="en-US" sz="3600" dirty="0"/>
              <a:t>	</a:t>
            </a:r>
            <a:r>
              <a:rPr lang="en-US" sz="3600" dirty="0" smtClean="0"/>
              <a:t>He has paid the cost of our sins</a:t>
            </a:r>
          </a:p>
          <a:p>
            <a:pPr marL="0" indent="0">
              <a:buNone/>
            </a:pPr>
            <a:r>
              <a:rPr lang="en-US" sz="3600" dirty="0"/>
              <a:t>	</a:t>
            </a:r>
            <a:r>
              <a:rPr lang="en-US" sz="3600" dirty="0" smtClean="0"/>
              <a:t>He has revealed to all salvation</a:t>
            </a:r>
          </a:p>
          <a:p>
            <a:pPr marL="0" indent="0">
              <a:buNone/>
            </a:pPr>
            <a:r>
              <a:rPr lang="en-US" sz="3600" dirty="0"/>
              <a:t>	</a:t>
            </a:r>
            <a:r>
              <a:rPr lang="en-US" sz="3600" dirty="0" smtClean="0"/>
              <a:t>He has made sure everyone is included</a:t>
            </a:r>
          </a:p>
          <a:p>
            <a:pPr marL="0" indent="0">
              <a:buNone/>
            </a:pPr>
            <a:r>
              <a:rPr lang="en-US" sz="3600" dirty="0"/>
              <a:t>	</a:t>
            </a:r>
            <a:r>
              <a:rPr lang="en-US" sz="3600" dirty="0" smtClean="0"/>
              <a:t>His plan is easy</a:t>
            </a:r>
            <a:endParaRPr lang="en-US" sz="3700" dirty="0" smtClean="0"/>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Reconciling Ideas</a:t>
            </a:r>
            <a:endParaRPr lang="en-US" sz="6400" dirty="0">
              <a:latin typeface="+mn-lt"/>
            </a:endParaRPr>
          </a:p>
        </p:txBody>
      </p:sp>
    </p:spTree>
    <p:extLst>
      <p:ext uri="{BB962C8B-B14F-4D97-AF65-F5344CB8AC3E}">
        <p14:creationId xmlns:p14="http://schemas.microsoft.com/office/powerpoint/2010/main" val="38535419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200150"/>
            <a:ext cx="8839200" cy="3943350"/>
          </a:xfrm>
        </p:spPr>
        <p:txBody>
          <a:bodyPr>
            <a:noAutofit/>
          </a:bodyPr>
          <a:lstStyle/>
          <a:p>
            <a:pPr marL="0" indent="0">
              <a:buNone/>
            </a:pPr>
            <a:r>
              <a:rPr lang="en-US" sz="3600" dirty="0" smtClean="0"/>
              <a:t>God has done all He can to save us</a:t>
            </a:r>
          </a:p>
          <a:p>
            <a:pPr marL="0" indent="0">
              <a:buNone/>
            </a:pPr>
            <a:endParaRPr lang="en-US" sz="3600" dirty="0" smtClean="0"/>
          </a:p>
          <a:p>
            <a:pPr marL="0" indent="0">
              <a:buNone/>
            </a:pPr>
            <a:r>
              <a:rPr lang="en-US" sz="3600" dirty="0" smtClean="0"/>
              <a:t>There are things God cannot do</a:t>
            </a:r>
          </a:p>
          <a:p>
            <a:pPr marL="0" indent="0">
              <a:buNone/>
            </a:pPr>
            <a:r>
              <a:rPr lang="en-US" sz="3600" dirty="0"/>
              <a:t>	</a:t>
            </a:r>
            <a:r>
              <a:rPr lang="en-US" sz="3600" dirty="0" smtClean="0"/>
              <a:t>Be unjust and ignore sin</a:t>
            </a:r>
          </a:p>
          <a:p>
            <a:pPr marL="0" indent="0">
              <a:buNone/>
            </a:pPr>
            <a:r>
              <a:rPr lang="en-US" sz="3600" dirty="0"/>
              <a:t>	</a:t>
            </a:r>
            <a:r>
              <a:rPr lang="en-US" sz="3600" dirty="0" smtClean="0"/>
              <a:t>Remove our free-will </a:t>
            </a:r>
          </a:p>
          <a:p>
            <a:pPr marL="0" indent="0">
              <a:buNone/>
            </a:pPr>
            <a:r>
              <a:rPr lang="en-US" sz="3600" dirty="0"/>
              <a:t>	</a:t>
            </a:r>
            <a:endParaRPr lang="en-US" sz="3600" dirty="0" smtClean="0"/>
          </a:p>
          <a:p>
            <a:pPr marL="0" indent="0">
              <a:buNone/>
            </a:pPr>
            <a:r>
              <a:rPr lang="en-US" sz="36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Reconciling Ideas</a:t>
            </a:r>
            <a:endParaRPr lang="en-US" sz="6400" dirty="0">
              <a:latin typeface="+mn-lt"/>
            </a:endParaRPr>
          </a:p>
        </p:txBody>
      </p:sp>
    </p:spTree>
    <p:extLst>
      <p:ext uri="{BB962C8B-B14F-4D97-AF65-F5344CB8AC3E}">
        <p14:creationId xmlns:p14="http://schemas.microsoft.com/office/powerpoint/2010/main" val="40739096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4" end="4"/>
                                            </p:txEl>
                                          </p:spTgt>
                                        </p:tgtEl>
                                        <p:attrNameLst>
                                          <p:attrName>style.visibility</p:attrName>
                                        </p:attrNameLst>
                                      </p:cBhvr>
                                      <p:to>
                                        <p:strVal val="visible"/>
                                      </p:to>
                                    </p:set>
                                    <p:animEffect transition="in" filter="fade">
                                      <p:cBhvr>
                                        <p:cTn id="1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200150"/>
            <a:ext cx="8839200" cy="3943350"/>
          </a:xfrm>
        </p:spPr>
        <p:txBody>
          <a:bodyPr>
            <a:noAutofit/>
          </a:bodyPr>
          <a:lstStyle/>
          <a:p>
            <a:pPr marL="0" indent="0">
              <a:buNone/>
            </a:pPr>
            <a:r>
              <a:rPr lang="en-US" sz="3600" dirty="0" smtClean="0"/>
              <a:t>God has done all He can to save us</a:t>
            </a:r>
          </a:p>
          <a:p>
            <a:pPr marL="0" indent="0">
              <a:buNone/>
            </a:pPr>
            <a:endParaRPr lang="en-US" sz="3600" dirty="0" smtClean="0"/>
          </a:p>
          <a:p>
            <a:pPr marL="0" indent="0">
              <a:buNone/>
            </a:pPr>
            <a:r>
              <a:rPr lang="en-US" sz="3600" dirty="0" smtClean="0"/>
              <a:t>There are things God cannot do</a:t>
            </a:r>
          </a:p>
          <a:p>
            <a:pPr marL="0" indent="0">
              <a:buNone/>
            </a:pPr>
            <a:endParaRPr lang="en-US" sz="3600" dirty="0"/>
          </a:p>
          <a:p>
            <a:pPr marL="0" indent="0">
              <a:buNone/>
            </a:pPr>
            <a:r>
              <a:rPr lang="en-US" sz="3600" dirty="0" smtClean="0"/>
              <a:t>God’s other option: destroy us all</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Reconciling Ideas</a:t>
            </a:r>
            <a:endParaRPr lang="en-US" sz="6400" dirty="0">
              <a:latin typeface="+mn-lt"/>
            </a:endParaRPr>
          </a:p>
        </p:txBody>
      </p:sp>
    </p:spTree>
    <p:extLst>
      <p:ext uri="{BB962C8B-B14F-4D97-AF65-F5344CB8AC3E}">
        <p14:creationId xmlns:p14="http://schemas.microsoft.com/office/powerpoint/2010/main" val="3317315721"/>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200150"/>
            <a:ext cx="8839200" cy="3943350"/>
          </a:xfrm>
        </p:spPr>
        <p:txBody>
          <a:bodyPr>
            <a:noAutofit/>
          </a:bodyPr>
          <a:lstStyle/>
          <a:p>
            <a:pPr marL="0" indent="0">
              <a:buNone/>
            </a:pPr>
            <a:r>
              <a:rPr lang="en-US" sz="3600" dirty="0" smtClean="0"/>
              <a:t>A Good God does not “send” us to Hell</a:t>
            </a:r>
          </a:p>
          <a:p>
            <a:pPr marL="0" indent="0">
              <a:buNone/>
            </a:pPr>
            <a:r>
              <a:rPr lang="en-US" sz="3600" dirty="0"/>
              <a:t>	</a:t>
            </a:r>
            <a:r>
              <a:rPr lang="en-US" sz="3600" dirty="0" smtClean="0"/>
              <a:t>He does all He can to change that</a:t>
            </a:r>
          </a:p>
          <a:p>
            <a:pPr marL="0" indent="0">
              <a:buNone/>
            </a:pPr>
            <a:endParaRPr lang="en-US" sz="3600" dirty="0"/>
          </a:p>
          <a:p>
            <a:pPr marL="0" indent="0">
              <a:buNone/>
            </a:pPr>
            <a:r>
              <a:rPr lang="en-US" sz="3600" dirty="0" smtClean="0"/>
              <a:t>We make the choice as to whether we make it</a:t>
            </a:r>
          </a:p>
          <a:p>
            <a:pPr marL="0" indent="0">
              <a:buNone/>
            </a:pPr>
            <a:r>
              <a:rPr lang="en-US" sz="3600" dirty="0"/>
              <a:t>	</a:t>
            </a:r>
            <a:r>
              <a:rPr lang="en-US" sz="3600" dirty="0" smtClean="0"/>
              <a:t>He cannot be faulted for our choices</a:t>
            </a:r>
            <a:endParaRPr lang="en-US" sz="3600" dirty="0" smtClean="0"/>
          </a:p>
          <a:p>
            <a:pPr marL="0" indent="0">
              <a:buNone/>
            </a:pPr>
            <a:endParaRPr lang="en-US" sz="3700" dirty="0" smtClean="0"/>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Conclusions</a:t>
            </a:r>
            <a:endParaRPr lang="en-US" sz="6400" dirty="0">
              <a:latin typeface="+mn-lt"/>
            </a:endParaRPr>
          </a:p>
        </p:txBody>
      </p:sp>
    </p:spTree>
    <p:extLst>
      <p:ext uri="{BB962C8B-B14F-4D97-AF65-F5344CB8AC3E}">
        <p14:creationId xmlns:p14="http://schemas.microsoft.com/office/powerpoint/2010/main" val="2258054008"/>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345192488"/>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Heaven and Hell are up to you</a:t>
            </a:r>
          </a:p>
          <a:p>
            <a:pPr marL="0" indent="0" algn="just">
              <a:buNone/>
            </a:pPr>
            <a:r>
              <a:rPr lang="en-US" sz="3600" dirty="0"/>
              <a:t>	</a:t>
            </a:r>
            <a:r>
              <a:rPr lang="en-US" sz="3600" dirty="0" smtClean="0"/>
              <a:t>You choose to believe what you heard</a:t>
            </a:r>
          </a:p>
          <a:p>
            <a:pPr marL="0" indent="0" algn="just">
              <a:buNone/>
            </a:pPr>
            <a:r>
              <a:rPr lang="en-US" sz="3600" dirty="0"/>
              <a:t>	</a:t>
            </a:r>
            <a:r>
              <a:rPr lang="en-US" sz="3600" dirty="0" smtClean="0"/>
              <a:t>You choose to confess that belief</a:t>
            </a:r>
          </a:p>
          <a:p>
            <a:pPr marL="0" indent="0" algn="just">
              <a:buNone/>
            </a:pPr>
            <a:r>
              <a:rPr lang="en-US" sz="3600" dirty="0"/>
              <a:t>	</a:t>
            </a:r>
            <a:r>
              <a:rPr lang="en-US" sz="3600" dirty="0" smtClean="0"/>
              <a:t>You choose to repent</a:t>
            </a:r>
          </a:p>
          <a:p>
            <a:pPr marL="0" indent="0" algn="just">
              <a:buNone/>
            </a:pPr>
            <a:r>
              <a:rPr lang="en-US" sz="3600" dirty="0"/>
              <a:t>	</a:t>
            </a:r>
            <a:r>
              <a:rPr lang="en-US" sz="3600" dirty="0" smtClean="0"/>
              <a:t>You choose to be baptized</a:t>
            </a:r>
          </a:p>
          <a:p>
            <a:pPr marL="0" indent="0" algn="just">
              <a:buNone/>
            </a:pPr>
            <a:r>
              <a:rPr lang="en-US" sz="3600" dirty="0"/>
              <a:t>	</a:t>
            </a:r>
            <a:r>
              <a:rPr lang="en-US" sz="3600" dirty="0" smtClean="0"/>
              <a:t>You choose to </a:t>
            </a:r>
            <a:r>
              <a:rPr lang="en-US" sz="3600" smtClean="0"/>
              <a:t>remain faithful</a:t>
            </a:r>
            <a:endParaRPr lang="en-US" sz="3600" dirty="0" smtClean="0"/>
          </a:p>
          <a:p>
            <a:pPr marL="0" indent="0" algn="just">
              <a:buNone/>
            </a:pPr>
            <a:r>
              <a:rPr lang="en-US" sz="3600" dirty="0"/>
              <a:t>	</a:t>
            </a:r>
            <a:endParaRPr lang="en-US" sz="36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Where Are You Going</a:t>
            </a:r>
            <a:endParaRPr lang="en-US" sz="6400" dirty="0">
              <a:latin typeface="+mn-lt"/>
            </a:endParaRPr>
          </a:p>
        </p:txBody>
      </p:sp>
    </p:spTree>
    <p:extLst>
      <p:ext uri="{BB962C8B-B14F-4D97-AF65-F5344CB8AC3E}">
        <p14:creationId xmlns:p14="http://schemas.microsoft.com/office/powerpoint/2010/main" val="2024526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447515189"/>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8AE40FF-4B60-465D-B26D-854F13A11943}"/>
              </a:ext>
            </a:extLst>
          </p:cNvPr>
          <p:cNvSpPr>
            <a:spLocks noGrp="1"/>
          </p:cNvSpPr>
          <p:nvPr>
            <p:ph type="ctrTitle"/>
          </p:nvPr>
        </p:nvSpPr>
        <p:spPr/>
        <p:txBody>
          <a:bodyPr>
            <a:normAutofit/>
          </a:bodyPr>
          <a:lstStyle/>
          <a:p>
            <a:r>
              <a:rPr lang="en-US" sz="5400" b="1" dirty="0"/>
              <a:t>Sunset Church of Christ</a:t>
            </a:r>
          </a:p>
        </p:txBody>
      </p:sp>
      <p:sp>
        <p:nvSpPr>
          <p:cNvPr id="3" name="Subtitle 2">
            <a:extLst>
              <a:ext uri="{FF2B5EF4-FFF2-40B4-BE49-F238E27FC236}">
                <a16:creationId xmlns="" xmlns:a16="http://schemas.microsoft.com/office/drawing/2014/main" id="{347E01D7-279E-457B-BAA8-A38E2A0BF69B}"/>
              </a:ext>
            </a:extLst>
          </p:cNvPr>
          <p:cNvSpPr>
            <a:spLocks noGrp="1"/>
          </p:cNvSpPr>
          <p:nvPr>
            <p:ph type="subTitle" idx="1"/>
          </p:nvPr>
        </p:nvSpPr>
        <p:spPr>
          <a:xfrm>
            <a:off x="1143000" y="3014662"/>
            <a:ext cx="6858000" cy="928688"/>
          </a:xfrm>
        </p:spPr>
        <p:txBody>
          <a:bodyPr/>
          <a:lstStyle/>
          <a:p>
            <a:r>
              <a:rPr lang="en-US" dirty="0"/>
              <a:t>Financial report May 2022</a:t>
            </a:r>
          </a:p>
        </p:txBody>
      </p:sp>
    </p:spTree>
    <p:extLst>
      <p:ext uri="{BB962C8B-B14F-4D97-AF65-F5344CB8AC3E}">
        <p14:creationId xmlns:p14="http://schemas.microsoft.com/office/powerpoint/2010/main" val="37653617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7E8028F6-F6FF-49BA-B354-F8F61A0BA94B}"/>
              </a:ext>
            </a:extLst>
          </p:cNvPr>
          <p:cNvSpPr>
            <a:spLocks noGrp="1"/>
          </p:cNvSpPr>
          <p:nvPr>
            <p:ph type="subTitle" idx="1"/>
          </p:nvPr>
        </p:nvSpPr>
        <p:spPr>
          <a:xfrm>
            <a:off x="594404" y="4043363"/>
            <a:ext cx="4131591" cy="714375"/>
          </a:xfrm>
        </p:spPr>
        <p:txBody>
          <a:bodyPr/>
          <a:lstStyle/>
          <a:p>
            <a:r>
              <a:rPr lang="en-US" dirty="0"/>
              <a:t>Last 3 month avg contribution ~$2,196/</a:t>
            </a:r>
            <a:r>
              <a:rPr lang="en-US" dirty="0" err="1"/>
              <a:t>wk</a:t>
            </a:r>
            <a:endParaRPr lang="en-US" dirty="0"/>
          </a:p>
          <a:p>
            <a:r>
              <a:rPr lang="en-US" dirty="0"/>
              <a:t>2021 avg contribution ~$2,098/</a:t>
            </a:r>
            <a:r>
              <a:rPr lang="en-US" dirty="0" err="1"/>
              <a:t>wk</a:t>
            </a:r>
            <a:endParaRPr lang="en-US" dirty="0"/>
          </a:p>
        </p:txBody>
      </p:sp>
      <p:sp>
        <p:nvSpPr>
          <p:cNvPr id="6" name="Subtitle 2">
            <a:extLst>
              <a:ext uri="{FF2B5EF4-FFF2-40B4-BE49-F238E27FC236}">
                <a16:creationId xmlns="" xmlns:a16="http://schemas.microsoft.com/office/drawing/2014/main" id="{30287250-FCC1-4BCA-9C55-73D220FCDC66}"/>
              </a:ext>
            </a:extLst>
          </p:cNvPr>
          <p:cNvSpPr txBox="1">
            <a:spLocks/>
          </p:cNvSpPr>
          <p:nvPr/>
        </p:nvSpPr>
        <p:spPr>
          <a:xfrm>
            <a:off x="4672013" y="4043363"/>
            <a:ext cx="4131592" cy="714375"/>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buClrTx/>
              <a:buSzTx/>
            </a:pPr>
            <a:r>
              <a:rPr lang="en-US" sz="1800" dirty="0">
                <a:solidFill>
                  <a:prstClr val="black"/>
                </a:solidFill>
              </a:rPr>
              <a:t>Last 3 month avg balance ~$30,964  </a:t>
            </a:r>
          </a:p>
          <a:p>
            <a:pPr fontAlgn="auto">
              <a:spcAft>
                <a:spcPts val="0"/>
              </a:spcAft>
              <a:buClrTx/>
              <a:buSzTx/>
            </a:pPr>
            <a:r>
              <a:rPr lang="en-US" sz="1800" dirty="0">
                <a:solidFill>
                  <a:prstClr val="black"/>
                </a:solidFill>
              </a:rPr>
              <a:t>    2021 avg balance ~$33,738</a:t>
            </a:r>
          </a:p>
        </p:txBody>
      </p:sp>
      <p:pic>
        <p:nvPicPr>
          <p:cNvPr id="4" name="Picture 3">
            <a:extLst>
              <a:ext uri="{FF2B5EF4-FFF2-40B4-BE49-F238E27FC236}">
                <a16:creationId xmlns="" xmlns:a16="http://schemas.microsoft.com/office/drawing/2014/main" id="{736F75FC-5A14-3472-AC88-824E7C575DBB}"/>
              </a:ext>
            </a:extLst>
          </p:cNvPr>
          <p:cNvPicPr>
            <a:picLocks noChangeAspect="1"/>
          </p:cNvPicPr>
          <p:nvPr/>
        </p:nvPicPr>
        <p:blipFill>
          <a:blip r:embed="rId2"/>
          <a:stretch>
            <a:fillRect/>
          </a:stretch>
        </p:blipFill>
        <p:spPr>
          <a:xfrm>
            <a:off x="549259" y="107641"/>
            <a:ext cx="8035637" cy="3961229"/>
          </a:xfrm>
          <a:prstGeom prst="rect">
            <a:avLst/>
          </a:prstGeom>
        </p:spPr>
      </p:pic>
    </p:spTree>
    <p:extLst>
      <p:ext uri="{BB962C8B-B14F-4D97-AF65-F5344CB8AC3E}">
        <p14:creationId xmlns:p14="http://schemas.microsoft.com/office/powerpoint/2010/main" val="7063255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F118AAEE-4B10-4741-8157-FFE4B9B89A4F}"/>
              </a:ext>
            </a:extLst>
          </p:cNvPr>
          <p:cNvGraphicFramePr>
            <a:graphicFrameLocks noGrp="1"/>
          </p:cNvGraphicFramePr>
          <p:nvPr>
            <p:extLst/>
          </p:nvPr>
        </p:nvGraphicFramePr>
        <p:xfrm>
          <a:off x="790575" y="228600"/>
          <a:ext cx="7562851" cy="3627751"/>
        </p:xfrm>
        <a:graphic>
          <a:graphicData uri="http://schemas.openxmlformats.org/drawingml/2006/table">
            <a:tbl>
              <a:tblPr/>
              <a:tblGrid>
                <a:gridCol w="4371714">
                  <a:extLst>
                    <a:ext uri="{9D8B030D-6E8A-4147-A177-3AD203B41FA5}">
                      <a16:colId xmlns="" xmlns:a16="http://schemas.microsoft.com/office/drawing/2014/main" val="2989978288"/>
                    </a:ext>
                  </a:extLst>
                </a:gridCol>
                <a:gridCol w="1101872">
                  <a:extLst>
                    <a:ext uri="{9D8B030D-6E8A-4147-A177-3AD203B41FA5}">
                      <a16:colId xmlns="" xmlns:a16="http://schemas.microsoft.com/office/drawing/2014/main" val="637203181"/>
                    </a:ext>
                  </a:extLst>
                </a:gridCol>
                <a:gridCol w="1044632">
                  <a:extLst>
                    <a:ext uri="{9D8B030D-6E8A-4147-A177-3AD203B41FA5}">
                      <a16:colId xmlns="" xmlns:a16="http://schemas.microsoft.com/office/drawing/2014/main" val="2003694999"/>
                    </a:ext>
                  </a:extLst>
                </a:gridCol>
                <a:gridCol w="1044632">
                  <a:extLst>
                    <a:ext uri="{9D8B030D-6E8A-4147-A177-3AD203B41FA5}">
                      <a16:colId xmlns="" xmlns:a16="http://schemas.microsoft.com/office/drawing/2014/main" val="3251338919"/>
                    </a:ext>
                  </a:extLst>
                </a:gridCol>
              </a:tblGrid>
              <a:tr h="524810">
                <a:tc gridSpan="4">
                  <a:txBody>
                    <a:bodyPr/>
                    <a:lstStyle/>
                    <a:p>
                      <a:pPr algn="ctr" fontAlgn="b"/>
                      <a:r>
                        <a:rPr lang="en-US" sz="1800" b="1" i="0" u="none" strike="noStrike" dirty="0">
                          <a:solidFill>
                            <a:srgbClr val="000000"/>
                          </a:solidFill>
                          <a:effectLst/>
                          <a:latin typeface="Calibri" panose="020F0502020204030204" pitchFamily="34" charset="0"/>
                        </a:rPr>
                        <a:t>Apr-2022 Itemized</a:t>
                      </a:r>
                    </a:p>
                  </a:txBody>
                  <a:tcPr marL="4763" marR="4763" marT="4763"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200948218"/>
                  </a:ext>
                </a:extLst>
              </a:tr>
              <a:tr h="440163">
                <a:tc>
                  <a:txBody>
                    <a:bodyPr/>
                    <a:lstStyle/>
                    <a:p>
                      <a:pPr algn="l" fontAlgn="b"/>
                      <a:r>
                        <a:rPr lang="en-US" sz="1500" b="0" i="0" u="none" strike="noStrike" dirty="0">
                          <a:solidFill>
                            <a:srgbClr val="000000"/>
                          </a:solidFill>
                          <a:effectLst/>
                          <a:latin typeface="Calibri" panose="020F0502020204030204" pitchFamily="34" charset="0"/>
                        </a:rPr>
                        <a:t>Beginning Balance (April 1, 2022)</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$ 31,015.83 </a:t>
                      </a:r>
                    </a:p>
                  </a:txBody>
                  <a:tcPr marL="4763" marR="4763" marT="4763" marB="0" anchor="b">
                    <a:lnL>
                      <a:noFill/>
                    </a:lnL>
                    <a:lnR>
                      <a:noFill/>
                    </a:lnR>
                    <a:lnT>
                      <a:noFill/>
                    </a:lnT>
                    <a:lnB>
                      <a:noFill/>
                    </a:lnB>
                  </a:tcPr>
                </a:tc>
                <a:extLst>
                  <a:ext uri="{0D108BD9-81ED-4DB2-BD59-A6C34878D82A}">
                    <a16:rowId xmlns="" xmlns:a16="http://schemas.microsoft.com/office/drawing/2014/main" val="3065341384"/>
                  </a:ext>
                </a:extLst>
              </a:tr>
              <a:tr h="440163">
                <a:tc>
                  <a:txBody>
                    <a:bodyPr/>
                    <a:lstStyle/>
                    <a:p>
                      <a:pPr algn="l" fontAlgn="b"/>
                      <a:r>
                        <a:rPr lang="en-US" sz="1500" b="0" i="0" u="none" strike="noStrike">
                          <a:solidFill>
                            <a:srgbClr val="000000"/>
                          </a:solidFill>
                          <a:effectLst/>
                          <a:latin typeface="Calibri" panose="020F0502020204030204" pitchFamily="34" charset="0"/>
                        </a:rPr>
                        <a:t>Deposits</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$ 8,306.10 </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$ 39,321.93 </a:t>
                      </a:r>
                    </a:p>
                  </a:txBody>
                  <a:tcPr marL="4763" marR="4763" marT="4763" marB="0" anchor="b">
                    <a:lnL>
                      <a:noFill/>
                    </a:lnL>
                    <a:lnR>
                      <a:noFill/>
                    </a:lnR>
                    <a:lnT>
                      <a:noFill/>
                    </a:lnT>
                    <a:lnB>
                      <a:noFill/>
                    </a:lnB>
                  </a:tcPr>
                </a:tc>
                <a:extLst>
                  <a:ext uri="{0D108BD9-81ED-4DB2-BD59-A6C34878D82A}">
                    <a16:rowId xmlns="" xmlns:a16="http://schemas.microsoft.com/office/drawing/2014/main" val="26580262"/>
                  </a:ext>
                </a:extLst>
              </a:tr>
              <a:tr h="461963">
                <a:tc>
                  <a:txBody>
                    <a:bodyPr/>
                    <a:lstStyle/>
                    <a:p>
                      <a:pPr algn="l" fontAlgn="b"/>
                      <a:r>
                        <a:rPr lang="en-US" sz="1500" b="0" i="0" u="none" strike="noStrike">
                          <a:solidFill>
                            <a:srgbClr val="000000"/>
                          </a:solidFill>
                          <a:effectLst/>
                          <a:latin typeface="Calibri" panose="020F0502020204030204" pitchFamily="34" charset="0"/>
                        </a:rPr>
                        <a:t>Expenses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(8,388.60)</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p>
                      <a:pPr algn="l" fontAlgn="b"/>
                      <a:r>
                        <a:rPr lang="en-US" sz="1500" b="0" i="0" u="none" strike="noStrike" dirty="0">
                          <a:solidFill>
                            <a:srgbClr val="000000"/>
                          </a:solidFill>
                          <a:effectLst/>
                          <a:latin typeface="Calibri" panose="020F0502020204030204" pitchFamily="34" charset="0"/>
                        </a:rPr>
                        <a:t> </a:t>
                      </a:r>
                    </a:p>
                  </a:txBody>
                  <a:tcPr marL="4763" marR="4763" marT="4763" marB="0" anchor="b">
                    <a:lnL>
                      <a:noFill/>
                    </a:lnL>
                    <a:lnR>
                      <a:noFill/>
                    </a:lnR>
                    <a:lnT>
                      <a:noFill/>
                    </a:lnT>
                    <a:lnB>
                      <a:noFill/>
                    </a:lnB>
                  </a:tcPr>
                </a:tc>
                <a:extLst>
                  <a:ext uri="{0D108BD9-81ED-4DB2-BD59-A6C34878D82A}">
                    <a16:rowId xmlns="" xmlns:a16="http://schemas.microsoft.com/office/drawing/2014/main" val="634858536"/>
                  </a:ext>
                </a:extLst>
              </a:tr>
              <a:tr h="440163">
                <a:tc>
                  <a:txBody>
                    <a:bodyPr/>
                    <a:lstStyle/>
                    <a:p>
                      <a:pPr algn="l" fontAlgn="b"/>
                      <a:r>
                        <a:rPr lang="en-US" sz="1500" b="0" i="0" u="none" strike="noStrike" dirty="0">
                          <a:solidFill>
                            <a:srgbClr val="000000"/>
                          </a:solidFill>
                          <a:effectLst/>
                          <a:latin typeface="Calibri" panose="020F0502020204030204" pitchFamily="34" charset="0"/>
                        </a:rPr>
                        <a:t>     Rent</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(3,669.40)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1782318557"/>
                  </a:ext>
                </a:extLst>
              </a:tr>
              <a:tr h="440163">
                <a:tc>
                  <a:txBody>
                    <a:bodyPr/>
                    <a:lstStyle/>
                    <a:p>
                      <a:pPr algn="l" fontAlgn="b"/>
                      <a:r>
                        <a:rPr lang="en-US" sz="1500" b="0" i="0" u="none" strike="noStrike">
                          <a:solidFill>
                            <a:srgbClr val="000000"/>
                          </a:solidFill>
                          <a:effectLst/>
                          <a:latin typeface="Calibri" panose="020F0502020204030204" pitchFamily="34" charset="0"/>
                        </a:rPr>
                        <a:t>     Brian Haines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(4,622.00)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3702514654"/>
                  </a:ext>
                </a:extLst>
              </a:tr>
              <a:tr h="440163">
                <a:tc>
                  <a:txBody>
                    <a:bodyPr/>
                    <a:lstStyle/>
                    <a:p>
                      <a:pPr algn="l" fontAlgn="b"/>
                      <a:r>
                        <a:rPr lang="en-US" sz="1500" b="0" i="0" u="none" strike="noStrike">
                          <a:solidFill>
                            <a:srgbClr val="000000"/>
                          </a:solidFill>
                          <a:effectLst/>
                          <a:latin typeface="Calibri" panose="020F0502020204030204" pitchFamily="34" charset="0"/>
                        </a:rPr>
                        <a:t>     Other (Electric, Water, Garbage/Recycling, Building)</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(97.20)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3037646701"/>
                  </a:ext>
                </a:extLst>
              </a:tr>
              <a:tr h="440163">
                <a:tc>
                  <a:txBody>
                    <a:bodyPr/>
                    <a:lstStyle/>
                    <a:p>
                      <a:pPr algn="l" fontAlgn="b"/>
                      <a:r>
                        <a:rPr lang="en-US" sz="1500" b="0" i="0" u="none" strike="noStrike" dirty="0">
                          <a:solidFill>
                            <a:srgbClr val="000000"/>
                          </a:solidFill>
                          <a:effectLst/>
                          <a:latin typeface="Calibri" panose="020F0502020204030204" pitchFamily="34" charset="0"/>
                        </a:rPr>
                        <a:t>Ending Balance (April 30, 2022)</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$ 30,933.33 </a:t>
                      </a:r>
                    </a:p>
                  </a:txBody>
                  <a:tcPr marL="4763" marR="4763" marT="4763" marB="0" anchor="b">
                    <a:lnL>
                      <a:noFill/>
                    </a:lnL>
                    <a:lnR>
                      <a:noFill/>
                    </a:lnR>
                    <a:lnT>
                      <a:noFill/>
                    </a:lnT>
                    <a:lnB>
                      <a:noFill/>
                    </a:lnB>
                  </a:tcPr>
                </a:tc>
                <a:extLst>
                  <a:ext uri="{0D108BD9-81ED-4DB2-BD59-A6C34878D82A}">
                    <a16:rowId xmlns="" xmlns:a16="http://schemas.microsoft.com/office/drawing/2014/main" val="2259305071"/>
                  </a:ext>
                </a:extLst>
              </a:tr>
            </a:tbl>
          </a:graphicData>
        </a:graphic>
      </p:graphicFrame>
    </p:spTree>
    <p:extLst>
      <p:ext uri="{BB962C8B-B14F-4D97-AF65-F5344CB8AC3E}">
        <p14:creationId xmlns:p14="http://schemas.microsoft.com/office/powerpoint/2010/main" val="25918721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F118AAEE-4B10-4741-8157-FFE4B9B89A4F}"/>
              </a:ext>
            </a:extLst>
          </p:cNvPr>
          <p:cNvGraphicFramePr>
            <a:graphicFrameLocks noGrp="1"/>
          </p:cNvGraphicFramePr>
          <p:nvPr>
            <p:extLst/>
          </p:nvPr>
        </p:nvGraphicFramePr>
        <p:xfrm>
          <a:off x="790575" y="228600"/>
          <a:ext cx="7562851" cy="3627751"/>
        </p:xfrm>
        <a:graphic>
          <a:graphicData uri="http://schemas.openxmlformats.org/drawingml/2006/table">
            <a:tbl>
              <a:tblPr/>
              <a:tblGrid>
                <a:gridCol w="4371714">
                  <a:extLst>
                    <a:ext uri="{9D8B030D-6E8A-4147-A177-3AD203B41FA5}">
                      <a16:colId xmlns="" xmlns:a16="http://schemas.microsoft.com/office/drawing/2014/main" val="2989978288"/>
                    </a:ext>
                  </a:extLst>
                </a:gridCol>
                <a:gridCol w="1101872">
                  <a:extLst>
                    <a:ext uri="{9D8B030D-6E8A-4147-A177-3AD203B41FA5}">
                      <a16:colId xmlns="" xmlns:a16="http://schemas.microsoft.com/office/drawing/2014/main" val="637203181"/>
                    </a:ext>
                  </a:extLst>
                </a:gridCol>
                <a:gridCol w="1044632">
                  <a:extLst>
                    <a:ext uri="{9D8B030D-6E8A-4147-A177-3AD203B41FA5}">
                      <a16:colId xmlns="" xmlns:a16="http://schemas.microsoft.com/office/drawing/2014/main" val="2003694999"/>
                    </a:ext>
                  </a:extLst>
                </a:gridCol>
                <a:gridCol w="1044632">
                  <a:extLst>
                    <a:ext uri="{9D8B030D-6E8A-4147-A177-3AD203B41FA5}">
                      <a16:colId xmlns="" xmlns:a16="http://schemas.microsoft.com/office/drawing/2014/main" val="3251338919"/>
                    </a:ext>
                  </a:extLst>
                </a:gridCol>
              </a:tblGrid>
              <a:tr h="524810">
                <a:tc gridSpan="4">
                  <a:txBody>
                    <a:bodyPr/>
                    <a:lstStyle/>
                    <a:p>
                      <a:pPr algn="ctr" fontAlgn="b"/>
                      <a:r>
                        <a:rPr lang="en-US" sz="1800" b="1" i="0" u="none" strike="noStrike" dirty="0">
                          <a:solidFill>
                            <a:srgbClr val="000000"/>
                          </a:solidFill>
                          <a:effectLst/>
                          <a:latin typeface="Calibri" panose="020F0502020204030204" pitchFamily="34" charset="0"/>
                        </a:rPr>
                        <a:t>Mar-2022 Itemized</a:t>
                      </a:r>
                    </a:p>
                  </a:txBody>
                  <a:tcPr marL="4763" marR="4763" marT="4763"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200948218"/>
                  </a:ext>
                </a:extLst>
              </a:tr>
              <a:tr h="440163">
                <a:tc>
                  <a:txBody>
                    <a:bodyPr/>
                    <a:lstStyle/>
                    <a:p>
                      <a:pPr algn="l" fontAlgn="b"/>
                      <a:r>
                        <a:rPr lang="en-US" sz="1500" b="0" i="0" u="none" strike="noStrike" dirty="0">
                          <a:solidFill>
                            <a:srgbClr val="000000"/>
                          </a:solidFill>
                          <a:effectLst/>
                          <a:latin typeface="Calibri" panose="020F0502020204030204" pitchFamily="34" charset="0"/>
                        </a:rPr>
                        <a:t>Beginning Balance (March 1, 2022)</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$ 30,553.15 </a:t>
                      </a:r>
                    </a:p>
                  </a:txBody>
                  <a:tcPr marL="4763" marR="4763" marT="4763" marB="0" anchor="b">
                    <a:lnL>
                      <a:noFill/>
                    </a:lnL>
                    <a:lnR>
                      <a:noFill/>
                    </a:lnR>
                    <a:lnT>
                      <a:noFill/>
                    </a:lnT>
                    <a:lnB>
                      <a:noFill/>
                    </a:lnB>
                  </a:tcPr>
                </a:tc>
                <a:extLst>
                  <a:ext uri="{0D108BD9-81ED-4DB2-BD59-A6C34878D82A}">
                    <a16:rowId xmlns="" xmlns:a16="http://schemas.microsoft.com/office/drawing/2014/main" val="3065341384"/>
                  </a:ext>
                </a:extLst>
              </a:tr>
              <a:tr h="440163">
                <a:tc>
                  <a:txBody>
                    <a:bodyPr/>
                    <a:lstStyle/>
                    <a:p>
                      <a:pPr algn="l" fontAlgn="b"/>
                      <a:r>
                        <a:rPr lang="en-US" sz="1500" b="0" i="0" u="none" strike="noStrike">
                          <a:solidFill>
                            <a:srgbClr val="000000"/>
                          </a:solidFill>
                          <a:effectLst/>
                          <a:latin typeface="Calibri" panose="020F0502020204030204" pitchFamily="34" charset="0"/>
                        </a:rPr>
                        <a:t>Deposits</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$ 8,939.35 </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$ 39,492.50 </a:t>
                      </a:r>
                    </a:p>
                  </a:txBody>
                  <a:tcPr marL="4763" marR="4763" marT="4763" marB="0" anchor="b">
                    <a:lnL>
                      <a:noFill/>
                    </a:lnL>
                    <a:lnR>
                      <a:noFill/>
                    </a:lnR>
                    <a:lnT>
                      <a:noFill/>
                    </a:lnT>
                    <a:lnB>
                      <a:noFill/>
                    </a:lnB>
                  </a:tcPr>
                </a:tc>
                <a:extLst>
                  <a:ext uri="{0D108BD9-81ED-4DB2-BD59-A6C34878D82A}">
                    <a16:rowId xmlns="" xmlns:a16="http://schemas.microsoft.com/office/drawing/2014/main" val="26580262"/>
                  </a:ext>
                </a:extLst>
              </a:tr>
              <a:tr h="461963">
                <a:tc>
                  <a:txBody>
                    <a:bodyPr/>
                    <a:lstStyle/>
                    <a:p>
                      <a:pPr algn="l" fontAlgn="b"/>
                      <a:r>
                        <a:rPr lang="en-US" sz="1500" b="0" i="0" u="none" strike="noStrike">
                          <a:solidFill>
                            <a:srgbClr val="000000"/>
                          </a:solidFill>
                          <a:effectLst/>
                          <a:latin typeface="Calibri" panose="020F0502020204030204" pitchFamily="34" charset="0"/>
                        </a:rPr>
                        <a:t>Expenses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(8,476.67)</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p>
                      <a:pPr algn="l" fontAlgn="b"/>
                      <a:r>
                        <a:rPr lang="en-US" sz="1500" b="0" i="0" u="none" strike="noStrike" dirty="0">
                          <a:solidFill>
                            <a:srgbClr val="000000"/>
                          </a:solidFill>
                          <a:effectLst/>
                          <a:latin typeface="Calibri" panose="020F0502020204030204" pitchFamily="34" charset="0"/>
                        </a:rPr>
                        <a:t> </a:t>
                      </a:r>
                    </a:p>
                  </a:txBody>
                  <a:tcPr marL="4763" marR="4763" marT="4763" marB="0" anchor="b">
                    <a:lnL>
                      <a:noFill/>
                    </a:lnL>
                    <a:lnR>
                      <a:noFill/>
                    </a:lnR>
                    <a:lnT>
                      <a:noFill/>
                    </a:lnT>
                    <a:lnB>
                      <a:noFill/>
                    </a:lnB>
                  </a:tcPr>
                </a:tc>
                <a:extLst>
                  <a:ext uri="{0D108BD9-81ED-4DB2-BD59-A6C34878D82A}">
                    <a16:rowId xmlns="" xmlns:a16="http://schemas.microsoft.com/office/drawing/2014/main" val="634858536"/>
                  </a:ext>
                </a:extLst>
              </a:tr>
              <a:tr h="440163">
                <a:tc>
                  <a:txBody>
                    <a:bodyPr/>
                    <a:lstStyle/>
                    <a:p>
                      <a:pPr algn="l" fontAlgn="b"/>
                      <a:r>
                        <a:rPr lang="en-US" sz="1500" b="0" i="0" u="none" strike="noStrike" dirty="0">
                          <a:solidFill>
                            <a:srgbClr val="000000"/>
                          </a:solidFill>
                          <a:effectLst/>
                          <a:latin typeface="Calibri" panose="020F0502020204030204" pitchFamily="34" charset="0"/>
                        </a:rPr>
                        <a:t>     Rent</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(3,669.40)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1782318557"/>
                  </a:ext>
                </a:extLst>
              </a:tr>
              <a:tr h="440163">
                <a:tc>
                  <a:txBody>
                    <a:bodyPr/>
                    <a:lstStyle/>
                    <a:p>
                      <a:pPr algn="l" fontAlgn="b"/>
                      <a:r>
                        <a:rPr lang="en-US" sz="1500" b="0" i="0" u="none" strike="noStrike">
                          <a:solidFill>
                            <a:srgbClr val="000000"/>
                          </a:solidFill>
                          <a:effectLst/>
                          <a:latin typeface="Calibri" panose="020F0502020204030204" pitchFamily="34" charset="0"/>
                        </a:rPr>
                        <a:t>     Brian Haines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(4,622.00)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3702514654"/>
                  </a:ext>
                </a:extLst>
              </a:tr>
              <a:tr h="440163">
                <a:tc>
                  <a:txBody>
                    <a:bodyPr/>
                    <a:lstStyle/>
                    <a:p>
                      <a:pPr algn="l" fontAlgn="b"/>
                      <a:r>
                        <a:rPr lang="en-US" sz="1500" b="0" i="0" u="none" strike="noStrike">
                          <a:solidFill>
                            <a:srgbClr val="000000"/>
                          </a:solidFill>
                          <a:effectLst/>
                          <a:latin typeface="Calibri" panose="020F0502020204030204" pitchFamily="34" charset="0"/>
                        </a:rPr>
                        <a:t>     Other (Electric, Water, Garbage/Recycling, Building)</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(185.27)</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3037646701"/>
                  </a:ext>
                </a:extLst>
              </a:tr>
              <a:tr h="440163">
                <a:tc>
                  <a:txBody>
                    <a:bodyPr/>
                    <a:lstStyle/>
                    <a:p>
                      <a:pPr algn="l" fontAlgn="b"/>
                      <a:r>
                        <a:rPr lang="en-US" sz="1500" b="0" i="0" u="none" strike="noStrike" dirty="0">
                          <a:solidFill>
                            <a:srgbClr val="000000"/>
                          </a:solidFill>
                          <a:effectLst/>
                          <a:latin typeface="Calibri" panose="020F0502020204030204" pitchFamily="34" charset="0"/>
                        </a:rPr>
                        <a:t>Ending Balance (March 31, 2022)</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$ 31,015.83 </a:t>
                      </a:r>
                    </a:p>
                  </a:txBody>
                  <a:tcPr marL="4763" marR="4763" marT="4763" marB="0" anchor="b">
                    <a:lnL>
                      <a:noFill/>
                    </a:lnL>
                    <a:lnR>
                      <a:noFill/>
                    </a:lnR>
                    <a:lnT>
                      <a:noFill/>
                    </a:lnT>
                    <a:lnB>
                      <a:noFill/>
                    </a:lnB>
                  </a:tcPr>
                </a:tc>
                <a:extLst>
                  <a:ext uri="{0D108BD9-81ED-4DB2-BD59-A6C34878D82A}">
                    <a16:rowId xmlns="" xmlns:a16="http://schemas.microsoft.com/office/drawing/2014/main" val="2259305071"/>
                  </a:ext>
                </a:extLst>
              </a:tr>
            </a:tbl>
          </a:graphicData>
        </a:graphic>
      </p:graphicFrame>
    </p:spTree>
    <p:extLst>
      <p:ext uri="{BB962C8B-B14F-4D97-AF65-F5344CB8AC3E}">
        <p14:creationId xmlns:p14="http://schemas.microsoft.com/office/powerpoint/2010/main" val="185512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F118AAEE-4B10-4741-8157-FFE4B9B89A4F}"/>
              </a:ext>
            </a:extLst>
          </p:cNvPr>
          <p:cNvGraphicFramePr>
            <a:graphicFrameLocks noGrp="1"/>
          </p:cNvGraphicFramePr>
          <p:nvPr>
            <p:extLst/>
          </p:nvPr>
        </p:nvGraphicFramePr>
        <p:xfrm>
          <a:off x="790575" y="228600"/>
          <a:ext cx="7562851" cy="3627751"/>
        </p:xfrm>
        <a:graphic>
          <a:graphicData uri="http://schemas.openxmlformats.org/drawingml/2006/table">
            <a:tbl>
              <a:tblPr/>
              <a:tblGrid>
                <a:gridCol w="4371714">
                  <a:extLst>
                    <a:ext uri="{9D8B030D-6E8A-4147-A177-3AD203B41FA5}">
                      <a16:colId xmlns="" xmlns:a16="http://schemas.microsoft.com/office/drawing/2014/main" val="2989978288"/>
                    </a:ext>
                  </a:extLst>
                </a:gridCol>
                <a:gridCol w="1101872">
                  <a:extLst>
                    <a:ext uri="{9D8B030D-6E8A-4147-A177-3AD203B41FA5}">
                      <a16:colId xmlns="" xmlns:a16="http://schemas.microsoft.com/office/drawing/2014/main" val="637203181"/>
                    </a:ext>
                  </a:extLst>
                </a:gridCol>
                <a:gridCol w="1044632">
                  <a:extLst>
                    <a:ext uri="{9D8B030D-6E8A-4147-A177-3AD203B41FA5}">
                      <a16:colId xmlns="" xmlns:a16="http://schemas.microsoft.com/office/drawing/2014/main" val="2003694999"/>
                    </a:ext>
                  </a:extLst>
                </a:gridCol>
                <a:gridCol w="1044632">
                  <a:extLst>
                    <a:ext uri="{9D8B030D-6E8A-4147-A177-3AD203B41FA5}">
                      <a16:colId xmlns="" xmlns:a16="http://schemas.microsoft.com/office/drawing/2014/main" val="3251338919"/>
                    </a:ext>
                  </a:extLst>
                </a:gridCol>
              </a:tblGrid>
              <a:tr h="524810">
                <a:tc gridSpan="4">
                  <a:txBody>
                    <a:bodyPr/>
                    <a:lstStyle/>
                    <a:p>
                      <a:pPr algn="ctr" fontAlgn="b"/>
                      <a:r>
                        <a:rPr lang="en-US" sz="1800" b="1" i="0" u="none" strike="noStrike" dirty="0">
                          <a:solidFill>
                            <a:srgbClr val="000000"/>
                          </a:solidFill>
                          <a:effectLst/>
                          <a:latin typeface="Calibri" panose="020F0502020204030204" pitchFamily="34" charset="0"/>
                        </a:rPr>
                        <a:t>Feb-2022 Itemized</a:t>
                      </a:r>
                    </a:p>
                  </a:txBody>
                  <a:tcPr marL="4763" marR="4763" marT="4763"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200948218"/>
                  </a:ext>
                </a:extLst>
              </a:tr>
              <a:tr h="440163">
                <a:tc>
                  <a:txBody>
                    <a:bodyPr/>
                    <a:lstStyle/>
                    <a:p>
                      <a:pPr algn="l" fontAlgn="b"/>
                      <a:r>
                        <a:rPr lang="en-US" sz="1500" b="0" i="0" u="none" strike="noStrike" dirty="0">
                          <a:solidFill>
                            <a:srgbClr val="000000"/>
                          </a:solidFill>
                          <a:effectLst/>
                          <a:latin typeface="Calibri" panose="020F0502020204030204" pitchFamily="34" charset="0"/>
                        </a:rPr>
                        <a:t>Beginning Balance (February 1, 2022)</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$ 27,799.42 </a:t>
                      </a:r>
                    </a:p>
                  </a:txBody>
                  <a:tcPr marL="4763" marR="4763" marT="4763" marB="0" anchor="b">
                    <a:lnL>
                      <a:noFill/>
                    </a:lnL>
                    <a:lnR>
                      <a:noFill/>
                    </a:lnR>
                    <a:lnT>
                      <a:noFill/>
                    </a:lnT>
                    <a:lnB>
                      <a:noFill/>
                    </a:lnB>
                  </a:tcPr>
                </a:tc>
                <a:extLst>
                  <a:ext uri="{0D108BD9-81ED-4DB2-BD59-A6C34878D82A}">
                    <a16:rowId xmlns="" xmlns:a16="http://schemas.microsoft.com/office/drawing/2014/main" val="3065341384"/>
                  </a:ext>
                </a:extLst>
              </a:tr>
              <a:tr h="440163">
                <a:tc>
                  <a:txBody>
                    <a:bodyPr/>
                    <a:lstStyle/>
                    <a:p>
                      <a:pPr algn="l" fontAlgn="b"/>
                      <a:r>
                        <a:rPr lang="en-US" sz="1500" b="0" i="0" u="none" strike="noStrike">
                          <a:solidFill>
                            <a:srgbClr val="000000"/>
                          </a:solidFill>
                          <a:effectLst/>
                          <a:latin typeface="Calibri" panose="020F0502020204030204" pitchFamily="34" charset="0"/>
                        </a:rPr>
                        <a:t>Deposits</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$ 11,158.99 </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$ 38,958.41 </a:t>
                      </a:r>
                    </a:p>
                  </a:txBody>
                  <a:tcPr marL="4763" marR="4763" marT="4763" marB="0" anchor="b">
                    <a:lnL>
                      <a:noFill/>
                    </a:lnL>
                    <a:lnR>
                      <a:noFill/>
                    </a:lnR>
                    <a:lnT>
                      <a:noFill/>
                    </a:lnT>
                    <a:lnB>
                      <a:noFill/>
                    </a:lnB>
                  </a:tcPr>
                </a:tc>
                <a:extLst>
                  <a:ext uri="{0D108BD9-81ED-4DB2-BD59-A6C34878D82A}">
                    <a16:rowId xmlns="" xmlns:a16="http://schemas.microsoft.com/office/drawing/2014/main" val="26580262"/>
                  </a:ext>
                </a:extLst>
              </a:tr>
              <a:tr h="461963">
                <a:tc>
                  <a:txBody>
                    <a:bodyPr/>
                    <a:lstStyle/>
                    <a:p>
                      <a:pPr algn="l" fontAlgn="b"/>
                      <a:r>
                        <a:rPr lang="en-US" sz="1500" b="0" i="0" u="none" strike="noStrike">
                          <a:solidFill>
                            <a:srgbClr val="000000"/>
                          </a:solidFill>
                          <a:effectLst/>
                          <a:latin typeface="Calibri" panose="020F0502020204030204" pitchFamily="34" charset="0"/>
                        </a:rPr>
                        <a:t>Expenses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(8,405.26)</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p>
                      <a:pPr algn="l" fontAlgn="b"/>
                      <a:r>
                        <a:rPr lang="en-US" sz="1500" b="0" i="0" u="none" strike="noStrike" dirty="0">
                          <a:solidFill>
                            <a:srgbClr val="000000"/>
                          </a:solidFill>
                          <a:effectLst/>
                          <a:latin typeface="Calibri" panose="020F0502020204030204" pitchFamily="34" charset="0"/>
                        </a:rPr>
                        <a:t> </a:t>
                      </a:r>
                    </a:p>
                  </a:txBody>
                  <a:tcPr marL="4763" marR="4763" marT="4763" marB="0" anchor="b">
                    <a:lnL>
                      <a:noFill/>
                    </a:lnL>
                    <a:lnR>
                      <a:noFill/>
                    </a:lnR>
                    <a:lnT>
                      <a:noFill/>
                    </a:lnT>
                    <a:lnB>
                      <a:noFill/>
                    </a:lnB>
                  </a:tcPr>
                </a:tc>
                <a:extLst>
                  <a:ext uri="{0D108BD9-81ED-4DB2-BD59-A6C34878D82A}">
                    <a16:rowId xmlns="" xmlns:a16="http://schemas.microsoft.com/office/drawing/2014/main" val="634858536"/>
                  </a:ext>
                </a:extLst>
              </a:tr>
              <a:tr h="440163">
                <a:tc>
                  <a:txBody>
                    <a:bodyPr/>
                    <a:lstStyle/>
                    <a:p>
                      <a:pPr algn="l" fontAlgn="b"/>
                      <a:r>
                        <a:rPr lang="en-US" sz="1500" b="0" i="0" u="none" strike="noStrike" dirty="0">
                          <a:solidFill>
                            <a:srgbClr val="000000"/>
                          </a:solidFill>
                          <a:effectLst/>
                          <a:latin typeface="Calibri" panose="020F0502020204030204" pitchFamily="34" charset="0"/>
                        </a:rPr>
                        <a:t>     Rent</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(3,669.40)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1782318557"/>
                  </a:ext>
                </a:extLst>
              </a:tr>
              <a:tr h="440163">
                <a:tc>
                  <a:txBody>
                    <a:bodyPr/>
                    <a:lstStyle/>
                    <a:p>
                      <a:pPr algn="l" fontAlgn="b"/>
                      <a:r>
                        <a:rPr lang="en-US" sz="1500" b="0" i="0" u="none" strike="noStrike">
                          <a:solidFill>
                            <a:srgbClr val="000000"/>
                          </a:solidFill>
                          <a:effectLst/>
                          <a:latin typeface="Calibri" panose="020F0502020204030204" pitchFamily="34" charset="0"/>
                        </a:rPr>
                        <a:t>     Brian Haines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(4,622.00)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3702514654"/>
                  </a:ext>
                </a:extLst>
              </a:tr>
              <a:tr h="440163">
                <a:tc>
                  <a:txBody>
                    <a:bodyPr/>
                    <a:lstStyle/>
                    <a:p>
                      <a:pPr algn="l" fontAlgn="b"/>
                      <a:r>
                        <a:rPr lang="en-US" sz="1500" b="0" i="0" u="none" strike="noStrike">
                          <a:solidFill>
                            <a:srgbClr val="000000"/>
                          </a:solidFill>
                          <a:effectLst/>
                          <a:latin typeface="Calibri" panose="020F0502020204030204" pitchFamily="34" charset="0"/>
                        </a:rPr>
                        <a:t>     Other (Electric, Water, Garbage/Recycling, Building)</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(113.86)</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3037646701"/>
                  </a:ext>
                </a:extLst>
              </a:tr>
              <a:tr h="440163">
                <a:tc>
                  <a:txBody>
                    <a:bodyPr/>
                    <a:lstStyle/>
                    <a:p>
                      <a:pPr algn="l" fontAlgn="b"/>
                      <a:r>
                        <a:rPr lang="en-US" sz="1500" b="0" i="0" u="none" strike="noStrike" dirty="0">
                          <a:solidFill>
                            <a:srgbClr val="000000"/>
                          </a:solidFill>
                          <a:effectLst/>
                          <a:latin typeface="Calibri" panose="020F0502020204030204" pitchFamily="34" charset="0"/>
                        </a:rPr>
                        <a:t>Ending Balance (February 28, 2022)</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$ 30,553.15 </a:t>
                      </a:r>
                    </a:p>
                  </a:txBody>
                  <a:tcPr marL="4763" marR="4763" marT="4763" marB="0" anchor="b">
                    <a:lnL>
                      <a:noFill/>
                    </a:lnL>
                    <a:lnR>
                      <a:noFill/>
                    </a:lnR>
                    <a:lnT>
                      <a:noFill/>
                    </a:lnT>
                    <a:lnB>
                      <a:noFill/>
                    </a:lnB>
                  </a:tcPr>
                </a:tc>
                <a:extLst>
                  <a:ext uri="{0D108BD9-81ED-4DB2-BD59-A6C34878D82A}">
                    <a16:rowId xmlns="" xmlns:a16="http://schemas.microsoft.com/office/drawing/2014/main" val="2259305071"/>
                  </a:ext>
                </a:extLst>
              </a:tr>
            </a:tbl>
          </a:graphicData>
        </a:graphic>
      </p:graphicFrame>
    </p:spTree>
    <p:extLst>
      <p:ext uri="{BB962C8B-B14F-4D97-AF65-F5344CB8AC3E}">
        <p14:creationId xmlns:p14="http://schemas.microsoft.com/office/powerpoint/2010/main" val="34835162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B1251D8-F381-4DC6-8491-94E05C72A945}"/>
              </a:ext>
            </a:extLst>
          </p:cNvPr>
          <p:cNvSpPr>
            <a:spLocks noGrp="1"/>
          </p:cNvSpPr>
          <p:nvPr>
            <p:ph type="title"/>
          </p:nvPr>
        </p:nvSpPr>
        <p:spPr/>
        <p:txBody>
          <a:bodyPr/>
          <a:lstStyle/>
          <a:p>
            <a:pPr algn="ctr"/>
            <a:r>
              <a:rPr lang="en-US" dirty="0"/>
              <a:t>Backup</a:t>
            </a:r>
          </a:p>
        </p:txBody>
      </p:sp>
    </p:spTree>
    <p:extLst>
      <p:ext uri="{BB962C8B-B14F-4D97-AF65-F5344CB8AC3E}">
        <p14:creationId xmlns:p14="http://schemas.microsoft.com/office/powerpoint/2010/main" val="25533621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3A7DA3-AB15-4530-B1BD-5F0DC5BFFD09}"/>
              </a:ext>
            </a:extLst>
          </p:cNvPr>
          <p:cNvSpPr>
            <a:spLocks noGrp="1"/>
          </p:cNvSpPr>
          <p:nvPr>
            <p:ph type="title"/>
          </p:nvPr>
        </p:nvSpPr>
        <p:spPr>
          <a:xfrm>
            <a:off x="628650" y="218172"/>
            <a:ext cx="7886700" cy="585211"/>
          </a:xfrm>
        </p:spPr>
        <p:txBody>
          <a:bodyPr/>
          <a:lstStyle/>
          <a:p>
            <a:r>
              <a:rPr lang="en-US" dirty="0"/>
              <a:t>Meeting location</a:t>
            </a:r>
          </a:p>
        </p:txBody>
      </p:sp>
      <p:sp>
        <p:nvSpPr>
          <p:cNvPr id="3" name="Content Placeholder 2">
            <a:extLst>
              <a:ext uri="{FF2B5EF4-FFF2-40B4-BE49-F238E27FC236}">
                <a16:creationId xmlns="" xmlns:a16="http://schemas.microsoft.com/office/drawing/2014/main" id="{384AFD5B-076C-4E7D-8B58-AF5938A2C65F}"/>
              </a:ext>
            </a:extLst>
          </p:cNvPr>
          <p:cNvSpPr>
            <a:spLocks noGrp="1"/>
          </p:cNvSpPr>
          <p:nvPr>
            <p:ph idx="1"/>
          </p:nvPr>
        </p:nvSpPr>
        <p:spPr>
          <a:xfrm>
            <a:off x="628650" y="859055"/>
            <a:ext cx="8077400" cy="3773668"/>
          </a:xfrm>
        </p:spPr>
        <p:txBody>
          <a:bodyPr>
            <a:normAutofit/>
          </a:bodyPr>
          <a:lstStyle/>
          <a:p>
            <a:r>
              <a:rPr lang="en-US" dirty="0"/>
              <a:t>Current rent to 5/31/2022: $3,394 + $275.40 (NNN) = </a:t>
            </a:r>
            <a:r>
              <a:rPr lang="en-US" dirty="0">
                <a:highlight>
                  <a:srgbClr val="FFFF00"/>
                </a:highlight>
              </a:rPr>
              <a:t>$3,669.40</a:t>
            </a:r>
          </a:p>
          <a:p>
            <a:pPr lvl="1"/>
            <a:r>
              <a:rPr lang="en-US" dirty="0"/>
              <a:t>3,060 sq ft	$1.20/sq ft/month		$14.34/sq ft/year</a:t>
            </a:r>
          </a:p>
          <a:p>
            <a:pPr lvl="1"/>
            <a:r>
              <a:rPr lang="en-US" dirty="0"/>
              <a:t>Auditorium seating ~100 attendees</a:t>
            </a:r>
          </a:p>
          <a:p>
            <a:pPr lvl="1"/>
            <a:r>
              <a:rPr lang="en-US" dirty="0"/>
              <a:t>4 classrooms, restrooms (</a:t>
            </a:r>
            <a:r>
              <a:rPr lang="en-US" dirty="0" err="1"/>
              <a:t>mens</a:t>
            </a:r>
            <a:r>
              <a:rPr lang="en-US" dirty="0"/>
              <a:t> and </a:t>
            </a:r>
            <a:r>
              <a:rPr lang="en-US" dirty="0" err="1"/>
              <a:t>womens</a:t>
            </a:r>
            <a:r>
              <a:rPr lang="en-US" dirty="0"/>
              <a:t>) and ample parking</a:t>
            </a:r>
          </a:p>
          <a:p>
            <a:pPr marL="342900" lvl="1" indent="0">
              <a:buNone/>
            </a:pPr>
            <a:endParaRPr lang="en-US" dirty="0"/>
          </a:p>
          <a:p>
            <a:pPr marL="0" indent="0">
              <a:buNone/>
            </a:pPr>
            <a:r>
              <a:rPr lang="en-US" dirty="0"/>
              <a:t>Response options current landlord:</a:t>
            </a:r>
          </a:p>
          <a:p>
            <a:pPr marL="385763" indent="-385763">
              <a:buFont typeface="+mj-lt"/>
              <a:buAutoNum type="arabicPeriod"/>
            </a:pPr>
            <a:r>
              <a:rPr lang="en-US" dirty="0"/>
              <a:t>Month-to-month rental from landlord – estimated ~$100/month or 3% annual increase – request 60 day notice to vacate and property left “as is”</a:t>
            </a:r>
          </a:p>
          <a:p>
            <a:pPr marL="385763" indent="-385763">
              <a:buFont typeface="+mj-lt"/>
              <a:buAutoNum type="arabicPeriod"/>
            </a:pPr>
            <a:r>
              <a:rPr lang="en-US" dirty="0"/>
              <a:t>Renew current lease for 36 months – estimated $100/month or 3% annual increases same as previous</a:t>
            </a:r>
          </a:p>
        </p:txBody>
      </p:sp>
    </p:spTree>
    <p:extLst>
      <p:ext uri="{BB962C8B-B14F-4D97-AF65-F5344CB8AC3E}">
        <p14:creationId xmlns:p14="http://schemas.microsoft.com/office/powerpoint/2010/main" val="2689401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F118AAEE-4B10-4741-8157-FFE4B9B89A4F}"/>
              </a:ext>
            </a:extLst>
          </p:cNvPr>
          <p:cNvGraphicFramePr>
            <a:graphicFrameLocks noGrp="1"/>
          </p:cNvGraphicFramePr>
          <p:nvPr>
            <p:extLst/>
          </p:nvPr>
        </p:nvGraphicFramePr>
        <p:xfrm>
          <a:off x="790575" y="228600"/>
          <a:ext cx="7562851" cy="3627751"/>
        </p:xfrm>
        <a:graphic>
          <a:graphicData uri="http://schemas.openxmlformats.org/drawingml/2006/table">
            <a:tbl>
              <a:tblPr/>
              <a:tblGrid>
                <a:gridCol w="4371714">
                  <a:extLst>
                    <a:ext uri="{9D8B030D-6E8A-4147-A177-3AD203B41FA5}">
                      <a16:colId xmlns="" xmlns:a16="http://schemas.microsoft.com/office/drawing/2014/main" val="2989978288"/>
                    </a:ext>
                  </a:extLst>
                </a:gridCol>
                <a:gridCol w="1101872">
                  <a:extLst>
                    <a:ext uri="{9D8B030D-6E8A-4147-A177-3AD203B41FA5}">
                      <a16:colId xmlns="" xmlns:a16="http://schemas.microsoft.com/office/drawing/2014/main" val="637203181"/>
                    </a:ext>
                  </a:extLst>
                </a:gridCol>
                <a:gridCol w="1044632">
                  <a:extLst>
                    <a:ext uri="{9D8B030D-6E8A-4147-A177-3AD203B41FA5}">
                      <a16:colId xmlns="" xmlns:a16="http://schemas.microsoft.com/office/drawing/2014/main" val="2003694999"/>
                    </a:ext>
                  </a:extLst>
                </a:gridCol>
                <a:gridCol w="1044632">
                  <a:extLst>
                    <a:ext uri="{9D8B030D-6E8A-4147-A177-3AD203B41FA5}">
                      <a16:colId xmlns="" xmlns:a16="http://schemas.microsoft.com/office/drawing/2014/main" val="3251338919"/>
                    </a:ext>
                  </a:extLst>
                </a:gridCol>
              </a:tblGrid>
              <a:tr h="524810">
                <a:tc gridSpan="4">
                  <a:txBody>
                    <a:bodyPr/>
                    <a:lstStyle/>
                    <a:p>
                      <a:pPr algn="ctr" fontAlgn="b"/>
                      <a:r>
                        <a:rPr lang="en-US" sz="1800" b="1" i="0" u="none" strike="noStrike" dirty="0">
                          <a:solidFill>
                            <a:srgbClr val="000000"/>
                          </a:solidFill>
                          <a:effectLst/>
                          <a:latin typeface="Calibri" panose="020F0502020204030204" pitchFamily="34" charset="0"/>
                        </a:rPr>
                        <a:t>Jan-2022 Itemized</a:t>
                      </a:r>
                    </a:p>
                  </a:txBody>
                  <a:tcPr marL="4763" marR="4763" marT="4763"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200948218"/>
                  </a:ext>
                </a:extLst>
              </a:tr>
              <a:tr h="440163">
                <a:tc>
                  <a:txBody>
                    <a:bodyPr/>
                    <a:lstStyle/>
                    <a:p>
                      <a:pPr algn="l" fontAlgn="b"/>
                      <a:r>
                        <a:rPr lang="en-US" sz="1500" b="0" i="0" u="none" strike="noStrike" dirty="0">
                          <a:solidFill>
                            <a:srgbClr val="000000"/>
                          </a:solidFill>
                          <a:effectLst/>
                          <a:latin typeface="Calibri" panose="020F0502020204030204" pitchFamily="34" charset="0"/>
                        </a:rPr>
                        <a:t>Beginning Balance (January 1, 2022)</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$ 27,747.91 </a:t>
                      </a:r>
                    </a:p>
                  </a:txBody>
                  <a:tcPr marL="4763" marR="4763" marT="4763" marB="0" anchor="b">
                    <a:lnL>
                      <a:noFill/>
                    </a:lnL>
                    <a:lnR>
                      <a:noFill/>
                    </a:lnR>
                    <a:lnT>
                      <a:noFill/>
                    </a:lnT>
                    <a:lnB>
                      <a:noFill/>
                    </a:lnB>
                  </a:tcPr>
                </a:tc>
                <a:extLst>
                  <a:ext uri="{0D108BD9-81ED-4DB2-BD59-A6C34878D82A}">
                    <a16:rowId xmlns="" xmlns:a16="http://schemas.microsoft.com/office/drawing/2014/main" val="3065341384"/>
                  </a:ext>
                </a:extLst>
              </a:tr>
              <a:tr h="440163">
                <a:tc>
                  <a:txBody>
                    <a:bodyPr/>
                    <a:lstStyle/>
                    <a:p>
                      <a:pPr algn="l" fontAlgn="b"/>
                      <a:r>
                        <a:rPr lang="en-US" sz="1500" b="0" i="0" u="none" strike="noStrike">
                          <a:solidFill>
                            <a:srgbClr val="000000"/>
                          </a:solidFill>
                          <a:effectLst/>
                          <a:latin typeface="Calibri" panose="020F0502020204030204" pitchFamily="34" charset="0"/>
                        </a:rPr>
                        <a:t>Deposits</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$ 8,918.53 </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$ 36,666.44 </a:t>
                      </a:r>
                    </a:p>
                  </a:txBody>
                  <a:tcPr marL="4763" marR="4763" marT="4763" marB="0" anchor="b">
                    <a:lnL>
                      <a:noFill/>
                    </a:lnL>
                    <a:lnR>
                      <a:noFill/>
                    </a:lnR>
                    <a:lnT>
                      <a:noFill/>
                    </a:lnT>
                    <a:lnB>
                      <a:noFill/>
                    </a:lnB>
                  </a:tcPr>
                </a:tc>
                <a:extLst>
                  <a:ext uri="{0D108BD9-81ED-4DB2-BD59-A6C34878D82A}">
                    <a16:rowId xmlns="" xmlns:a16="http://schemas.microsoft.com/office/drawing/2014/main" val="26580262"/>
                  </a:ext>
                </a:extLst>
              </a:tr>
              <a:tr h="461963">
                <a:tc>
                  <a:txBody>
                    <a:bodyPr/>
                    <a:lstStyle/>
                    <a:p>
                      <a:pPr algn="l" fontAlgn="b"/>
                      <a:r>
                        <a:rPr lang="en-US" sz="1500" b="0" i="0" u="none" strike="noStrike">
                          <a:solidFill>
                            <a:srgbClr val="000000"/>
                          </a:solidFill>
                          <a:effectLst/>
                          <a:latin typeface="Calibri" panose="020F0502020204030204" pitchFamily="34" charset="0"/>
                        </a:rPr>
                        <a:t>Expenses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(8,867.02)</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p>
                      <a:pPr algn="l" fontAlgn="b"/>
                      <a:r>
                        <a:rPr lang="en-US" sz="1500" b="0" i="0" u="none" strike="noStrike" dirty="0">
                          <a:solidFill>
                            <a:srgbClr val="000000"/>
                          </a:solidFill>
                          <a:effectLst/>
                          <a:latin typeface="Calibri" panose="020F0502020204030204" pitchFamily="34" charset="0"/>
                        </a:rPr>
                        <a:t> </a:t>
                      </a:r>
                    </a:p>
                  </a:txBody>
                  <a:tcPr marL="4763" marR="4763" marT="4763" marB="0" anchor="b">
                    <a:lnL>
                      <a:noFill/>
                    </a:lnL>
                    <a:lnR>
                      <a:noFill/>
                    </a:lnR>
                    <a:lnT>
                      <a:noFill/>
                    </a:lnT>
                    <a:lnB>
                      <a:noFill/>
                    </a:lnB>
                  </a:tcPr>
                </a:tc>
                <a:extLst>
                  <a:ext uri="{0D108BD9-81ED-4DB2-BD59-A6C34878D82A}">
                    <a16:rowId xmlns="" xmlns:a16="http://schemas.microsoft.com/office/drawing/2014/main" val="634858536"/>
                  </a:ext>
                </a:extLst>
              </a:tr>
              <a:tr h="440163">
                <a:tc>
                  <a:txBody>
                    <a:bodyPr/>
                    <a:lstStyle/>
                    <a:p>
                      <a:pPr algn="l" fontAlgn="b"/>
                      <a:r>
                        <a:rPr lang="en-US" sz="1500" b="0" i="0" u="none" strike="noStrike" dirty="0">
                          <a:solidFill>
                            <a:srgbClr val="000000"/>
                          </a:solidFill>
                          <a:effectLst/>
                          <a:latin typeface="Calibri" panose="020F0502020204030204" pitchFamily="34" charset="0"/>
                        </a:rPr>
                        <a:t>     Rent</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(3,669.40)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1782318557"/>
                  </a:ext>
                </a:extLst>
              </a:tr>
              <a:tr h="440163">
                <a:tc>
                  <a:txBody>
                    <a:bodyPr/>
                    <a:lstStyle/>
                    <a:p>
                      <a:pPr algn="l" fontAlgn="b"/>
                      <a:r>
                        <a:rPr lang="en-US" sz="1500" b="0" i="0" u="none" strike="noStrike">
                          <a:solidFill>
                            <a:srgbClr val="000000"/>
                          </a:solidFill>
                          <a:effectLst/>
                          <a:latin typeface="Calibri" panose="020F0502020204030204" pitchFamily="34" charset="0"/>
                        </a:rPr>
                        <a:t>     Brian Haines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(4,922.00)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3702514654"/>
                  </a:ext>
                </a:extLst>
              </a:tr>
              <a:tr h="440163">
                <a:tc>
                  <a:txBody>
                    <a:bodyPr/>
                    <a:lstStyle/>
                    <a:p>
                      <a:pPr algn="l" fontAlgn="b"/>
                      <a:r>
                        <a:rPr lang="en-US" sz="1500" b="0" i="0" u="none" strike="noStrike">
                          <a:solidFill>
                            <a:srgbClr val="000000"/>
                          </a:solidFill>
                          <a:effectLst/>
                          <a:latin typeface="Calibri" panose="020F0502020204030204" pitchFamily="34" charset="0"/>
                        </a:rPr>
                        <a:t>     Other (Electric, Water, Garbage/Recycling, Building)</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(275.62)</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3037646701"/>
                  </a:ext>
                </a:extLst>
              </a:tr>
              <a:tr h="440163">
                <a:tc>
                  <a:txBody>
                    <a:bodyPr/>
                    <a:lstStyle/>
                    <a:p>
                      <a:pPr algn="l" fontAlgn="b"/>
                      <a:r>
                        <a:rPr lang="en-US" sz="1500" b="0" i="0" u="none" strike="noStrike" dirty="0">
                          <a:solidFill>
                            <a:srgbClr val="000000"/>
                          </a:solidFill>
                          <a:effectLst/>
                          <a:latin typeface="Calibri" panose="020F0502020204030204" pitchFamily="34" charset="0"/>
                        </a:rPr>
                        <a:t>Ending Balance (January 31, 2022)</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$ 27,799.42 </a:t>
                      </a:r>
                    </a:p>
                  </a:txBody>
                  <a:tcPr marL="4763" marR="4763" marT="4763" marB="0" anchor="b">
                    <a:lnL>
                      <a:noFill/>
                    </a:lnL>
                    <a:lnR>
                      <a:noFill/>
                    </a:lnR>
                    <a:lnT>
                      <a:noFill/>
                    </a:lnT>
                    <a:lnB>
                      <a:noFill/>
                    </a:lnB>
                  </a:tcPr>
                </a:tc>
                <a:extLst>
                  <a:ext uri="{0D108BD9-81ED-4DB2-BD59-A6C34878D82A}">
                    <a16:rowId xmlns="" xmlns:a16="http://schemas.microsoft.com/office/drawing/2014/main" val="2259305071"/>
                  </a:ext>
                </a:extLst>
              </a:tr>
            </a:tbl>
          </a:graphicData>
        </a:graphic>
      </p:graphicFrame>
    </p:spTree>
    <p:extLst>
      <p:ext uri="{BB962C8B-B14F-4D97-AF65-F5344CB8AC3E}">
        <p14:creationId xmlns:p14="http://schemas.microsoft.com/office/powerpoint/2010/main" val="28362024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F118AAEE-4B10-4741-8157-FFE4B9B89A4F}"/>
              </a:ext>
            </a:extLst>
          </p:cNvPr>
          <p:cNvGraphicFramePr>
            <a:graphicFrameLocks noGrp="1"/>
          </p:cNvGraphicFramePr>
          <p:nvPr/>
        </p:nvGraphicFramePr>
        <p:xfrm>
          <a:off x="790575" y="228600"/>
          <a:ext cx="7562851" cy="3627751"/>
        </p:xfrm>
        <a:graphic>
          <a:graphicData uri="http://schemas.openxmlformats.org/drawingml/2006/table">
            <a:tbl>
              <a:tblPr/>
              <a:tblGrid>
                <a:gridCol w="4371714">
                  <a:extLst>
                    <a:ext uri="{9D8B030D-6E8A-4147-A177-3AD203B41FA5}">
                      <a16:colId xmlns="" xmlns:a16="http://schemas.microsoft.com/office/drawing/2014/main" val="2989978288"/>
                    </a:ext>
                  </a:extLst>
                </a:gridCol>
                <a:gridCol w="1101872">
                  <a:extLst>
                    <a:ext uri="{9D8B030D-6E8A-4147-A177-3AD203B41FA5}">
                      <a16:colId xmlns="" xmlns:a16="http://schemas.microsoft.com/office/drawing/2014/main" val="637203181"/>
                    </a:ext>
                  </a:extLst>
                </a:gridCol>
                <a:gridCol w="1044632">
                  <a:extLst>
                    <a:ext uri="{9D8B030D-6E8A-4147-A177-3AD203B41FA5}">
                      <a16:colId xmlns="" xmlns:a16="http://schemas.microsoft.com/office/drawing/2014/main" val="2003694999"/>
                    </a:ext>
                  </a:extLst>
                </a:gridCol>
                <a:gridCol w="1044632">
                  <a:extLst>
                    <a:ext uri="{9D8B030D-6E8A-4147-A177-3AD203B41FA5}">
                      <a16:colId xmlns="" xmlns:a16="http://schemas.microsoft.com/office/drawing/2014/main" val="3251338919"/>
                    </a:ext>
                  </a:extLst>
                </a:gridCol>
              </a:tblGrid>
              <a:tr h="524810">
                <a:tc gridSpan="4">
                  <a:txBody>
                    <a:bodyPr/>
                    <a:lstStyle/>
                    <a:p>
                      <a:pPr algn="ctr" fontAlgn="b"/>
                      <a:r>
                        <a:rPr lang="en-US" sz="1800" b="1" i="0" u="none" strike="noStrike" dirty="0">
                          <a:solidFill>
                            <a:srgbClr val="000000"/>
                          </a:solidFill>
                          <a:effectLst/>
                          <a:latin typeface="Calibri" panose="020F0502020204030204" pitchFamily="34" charset="0"/>
                        </a:rPr>
                        <a:t>Dec-2021 Itemized</a:t>
                      </a:r>
                    </a:p>
                  </a:txBody>
                  <a:tcPr marL="4763" marR="4763" marT="4763"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200948218"/>
                  </a:ext>
                </a:extLst>
              </a:tr>
              <a:tr h="440163">
                <a:tc>
                  <a:txBody>
                    <a:bodyPr/>
                    <a:lstStyle/>
                    <a:p>
                      <a:pPr algn="l" fontAlgn="b"/>
                      <a:r>
                        <a:rPr lang="en-US" sz="1500" b="0" i="0" u="none" strike="noStrike" dirty="0">
                          <a:solidFill>
                            <a:srgbClr val="000000"/>
                          </a:solidFill>
                          <a:effectLst/>
                          <a:latin typeface="Calibri" panose="020F0502020204030204" pitchFamily="34" charset="0"/>
                        </a:rPr>
                        <a:t>Beginning Balance (December 1, 2021)</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$ 30,442.38 </a:t>
                      </a:r>
                    </a:p>
                  </a:txBody>
                  <a:tcPr marL="4763" marR="4763" marT="4763" marB="0" anchor="b">
                    <a:lnL>
                      <a:noFill/>
                    </a:lnL>
                    <a:lnR>
                      <a:noFill/>
                    </a:lnR>
                    <a:lnT>
                      <a:noFill/>
                    </a:lnT>
                    <a:lnB>
                      <a:noFill/>
                    </a:lnB>
                  </a:tcPr>
                </a:tc>
                <a:extLst>
                  <a:ext uri="{0D108BD9-81ED-4DB2-BD59-A6C34878D82A}">
                    <a16:rowId xmlns="" xmlns:a16="http://schemas.microsoft.com/office/drawing/2014/main" val="3065341384"/>
                  </a:ext>
                </a:extLst>
              </a:tr>
              <a:tr h="440163">
                <a:tc>
                  <a:txBody>
                    <a:bodyPr/>
                    <a:lstStyle/>
                    <a:p>
                      <a:pPr algn="l" fontAlgn="b"/>
                      <a:r>
                        <a:rPr lang="en-US" sz="1500" b="0" i="0" u="none" strike="noStrike">
                          <a:solidFill>
                            <a:srgbClr val="000000"/>
                          </a:solidFill>
                          <a:effectLst/>
                          <a:latin typeface="Calibri" panose="020F0502020204030204" pitchFamily="34" charset="0"/>
                        </a:rPr>
                        <a:t>Deposits</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$ 6,022.00 </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$ 36,464.38 </a:t>
                      </a:r>
                    </a:p>
                  </a:txBody>
                  <a:tcPr marL="4763" marR="4763" marT="4763" marB="0" anchor="b">
                    <a:lnL>
                      <a:noFill/>
                    </a:lnL>
                    <a:lnR>
                      <a:noFill/>
                    </a:lnR>
                    <a:lnT>
                      <a:noFill/>
                    </a:lnT>
                    <a:lnB>
                      <a:noFill/>
                    </a:lnB>
                  </a:tcPr>
                </a:tc>
                <a:extLst>
                  <a:ext uri="{0D108BD9-81ED-4DB2-BD59-A6C34878D82A}">
                    <a16:rowId xmlns="" xmlns:a16="http://schemas.microsoft.com/office/drawing/2014/main" val="26580262"/>
                  </a:ext>
                </a:extLst>
              </a:tr>
              <a:tr h="461963">
                <a:tc>
                  <a:txBody>
                    <a:bodyPr/>
                    <a:lstStyle/>
                    <a:p>
                      <a:pPr algn="l" fontAlgn="b"/>
                      <a:r>
                        <a:rPr lang="en-US" sz="1500" b="0" i="0" u="none" strike="noStrike">
                          <a:solidFill>
                            <a:srgbClr val="000000"/>
                          </a:solidFill>
                          <a:effectLst/>
                          <a:latin typeface="Calibri" panose="020F0502020204030204" pitchFamily="34" charset="0"/>
                        </a:rPr>
                        <a:t>Expenses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(8,716.47)</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p>
                      <a:pPr algn="l" fontAlgn="b"/>
                      <a:r>
                        <a:rPr lang="en-US" sz="1500" b="0" i="0" u="none" strike="noStrike" dirty="0">
                          <a:solidFill>
                            <a:srgbClr val="000000"/>
                          </a:solidFill>
                          <a:effectLst/>
                          <a:latin typeface="Calibri" panose="020F0502020204030204" pitchFamily="34" charset="0"/>
                        </a:rPr>
                        <a:t> </a:t>
                      </a:r>
                    </a:p>
                  </a:txBody>
                  <a:tcPr marL="4763" marR="4763" marT="4763" marB="0" anchor="b">
                    <a:lnL>
                      <a:noFill/>
                    </a:lnL>
                    <a:lnR>
                      <a:noFill/>
                    </a:lnR>
                    <a:lnT>
                      <a:noFill/>
                    </a:lnT>
                    <a:lnB>
                      <a:noFill/>
                    </a:lnB>
                  </a:tcPr>
                </a:tc>
                <a:extLst>
                  <a:ext uri="{0D108BD9-81ED-4DB2-BD59-A6C34878D82A}">
                    <a16:rowId xmlns="" xmlns:a16="http://schemas.microsoft.com/office/drawing/2014/main" val="634858536"/>
                  </a:ext>
                </a:extLst>
              </a:tr>
              <a:tr h="440163">
                <a:tc>
                  <a:txBody>
                    <a:bodyPr/>
                    <a:lstStyle/>
                    <a:p>
                      <a:pPr algn="l" fontAlgn="b"/>
                      <a:r>
                        <a:rPr lang="en-US" sz="1500" b="0" i="0" u="none" strike="noStrike" dirty="0">
                          <a:solidFill>
                            <a:srgbClr val="000000"/>
                          </a:solidFill>
                          <a:effectLst/>
                          <a:latin typeface="Calibri" panose="020F0502020204030204" pitchFamily="34" charset="0"/>
                        </a:rPr>
                        <a:t>     Rent</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(3,669.40)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1782318557"/>
                  </a:ext>
                </a:extLst>
              </a:tr>
              <a:tr h="440163">
                <a:tc>
                  <a:txBody>
                    <a:bodyPr/>
                    <a:lstStyle/>
                    <a:p>
                      <a:pPr algn="l" fontAlgn="b"/>
                      <a:r>
                        <a:rPr lang="en-US" sz="1500" b="0" i="0" u="none" strike="noStrike">
                          <a:solidFill>
                            <a:srgbClr val="000000"/>
                          </a:solidFill>
                          <a:effectLst/>
                          <a:latin typeface="Calibri" panose="020F0502020204030204" pitchFamily="34" charset="0"/>
                        </a:rPr>
                        <a:t>     Brian Haines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(4,922.00)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3702514654"/>
                  </a:ext>
                </a:extLst>
              </a:tr>
              <a:tr h="440163">
                <a:tc>
                  <a:txBody>
                    <a:bodyPr/>
                    <a:lstStyle/>
                    <a:p>
                      <a:pPr algn="l" fontAlgn="b"/>
                      <a:r>
                        <a:rPr lang="en-US" sz="1500" b="0" i="0" u="none" strike="noStrike">
                          <a:solidFill>
                            <a:srgbClr val="000000"/>
                          </a:solidFill>
                          <a:effectLst/>
                          <a:latin typeface="Calibri" panose="020F0502020204030204" pitchFamily="34" charset="0"/>
                        </a:rPr>
                        <a:t>     Other (Electric, Water, Garbage/Recycling, Building)</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(125.07)</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3037646701"/>
                  </a:ext>
                </a:extLst>
              </a:tr>
              <a:tr h="440163">
                <a:tc>
                  <a:txBody>
                    <a:bodyPr/>
                    <a:lstStyle/>
                    <a:p>
                      <a:pPr algn="l" fontAlgn="b"/>
                      <a:r>
                        <a:rPr lang="en-US" sz="1500" b="0" i="0" u="none" strike="noStrike" dirty="0">
                          <a:solidFill>
                            <a:srgbClr val="000000"/>
                          </a:solidFill>
                          <a:effectLst/>
                          <a:latin typeface="Calibri" panose="020F0502020204030204" pitchFamily="34" charset="0"/>
                        </a:rPr>
                        <a:t>Ending Balance (December 30, 2021)</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$ 27,747.91 </a:t>
                      </a:r>
                    </a:p>
                  </a:txBody>
                  <a:tcPr marL="4763" marR="4763" marT="4763" marB="0" anchor="b">
                    <a:lnL>
                      <a:noFill/>
                    </a:lnL>
                    <a:lnR>
                      <a:noFill/>
                    </a:lnR>
                    <a:lnT>
                      <a:noFill/>
                    </a:lnT>
                    <a:lnB>
                      <a:noFill/>
                    </a:lnB>
                  </a:tcPr>
                </a:tc>
                <a:extLst>
                  <a:ext uri="{0D108BD9-81ED-4DB2-BD59-A6C34878D82A}">
                    <a16:rowId xmlns="" xmlns:a16="http://schemas.microsoft.com/office/drawing/2014/main" val="2259305071"/>
                  </a:ext>
                </a:extLst>
              </a:tr>
            </a:tbl>
          </a:graphicData>
        </a:graphic>
      </p:graphicFrame>
    </p:spTree>
    <p:extLst>
      <p:ext uri="{BB962C8B-B14F-4D97-AF65-F5344CB8AC3E}">
        <p14:creationId xmlns:p14="http://schemas.microsoft.com/office/powerpoint/2010/main" val="40256897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F118AAEE-4B10-4741-8157-FFE4B9B89A4F}"/>
              </a:ext>
            </a:extLst>
          </p:cNvPr>
          <p:cNvGraphicFramePr>
            <a:graphicFrameLocks noGrp="1"/>
          </p:cNvGraphicFramePr>
          <p:nvPr/>
        </p:nvGraphicFramePr>
        <p:xfrm>
          <a:off x="790575" y="228600"/>
          <a:ext cx="7562851" cy="3627751"/>
        </p:xfrm>
        <a:graphic>
          <a:graphicData uri="http://schemas.openxmlformats.org/drawingml/2006/table">
            <a:tbl>
              <a:tblPr/>
              <a:tblGrid>
                <a:gridCol w="4371714">
                  <a:extLst>
                    <a:ext uri="{9D8B030D-6E8A-4147-A177-3AD203B41FA5}">
                      <a16:colId xmlns="" xmlns:a16="http://schemas.microsoft.com/office/drawing/2014/main" val="2989978288"/>
                    </a:ext>
                  </a:extLst>
                </a:gridCol>
                <a:gridCol w="1101872">
                  <a:extLst>
                    <a:ext uri="{9D8B030D-6E8A-4147-A177-3AD203B41FA5}">
                      <a16:colId xmlns="" xmlns:a16="http://schemas.microsoft.com/office/drawing/2014/main" val="637203181"/>
                    </a:ext>
                  </a:extLst>
                </a:gridCol>
                <a:gridCol w="1044632">
                  <a:extLst>
                    <a:ext uri="{9D8B030D-6E8A-4147-A177-3AD203B41FA5}">
                      <a16:colId xmlns="" xmlns:a16="http://schemas.microsoft.com/office/drawing/2014/main" val="2003694999"/>
                    </a:ext>
                  </a:extLst>
                </a:gridCol>
                <a:gridCol w="1044632">
                  <a:extLst>
                    <a:ext uri="{9D8B030D-6E8A-4147-A177-3AD203B41FA5}">
                      <a16:colId xmlns="" xmlns:a16="http://schemas.microsoft.com/office/drawing/2014/main" val="3251338919"/>
                    </a:ext>
                  </a:extLst>
                </a:gridCol>
              </a:tblGrid>
              <a:tr h="524810">
                <a:tc gridSpan="4">
                  <a:txBody>
                    <a:bodyPr/>
                    <a:lstStyle/>
                    <a:p>
                      <a:pPr algn="ctr" fontAlgn="b"/>
                      <a:r>
                        <a:rPr lang="en-US" sz="1800" b="1" i="0" u="none" strike="noStrike" dirty="0">
                          <a:solidFill>
                            <a:srgbClr val="000000"/>
                          </a:solidFill>
                          <a:effectLst/>
                          <a:latin typeface="Calibri" panose="020F0502020204030204" pitchFamily="34" charset="0"/>
                        </a:rPr>
                        <a:t>Nov-2021 Itemized</a:t>
                      </a:r>
                    </a:p>
                  </a:txBody>
                  <a:tcPr marL="4763" marR="4763" marT="4763"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200948218"/>
                  </a:ext>
                </a:extLst>
              </a:tr>
              <a:tr h="440163">
                <a:tc>
                  <a:txBody>
                    <a:bodyPr/>
                    <a:lstStyle/>
                    <a:p>
                      <a:pPr algn="l" fontAlgn="b"/>
                      <a:r>
                        <a:rPr lang="en-US" sz="1500" b="0" i="0" u="none" strike="noStrike" dirty="0">
                          <a:solidFill>
                            <a:srgbClr val="000000"/>
                          </a:solidFill>
                          <a:effectLst/>
                          <a:latin typeface="Calibri" panose="020F0502020204030204" pitchFamily="34" charset="0"/>
                        </a:rPr>
                        <a:t>Beginning Balance (November 1, 2021)</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$ 29,340.18 </a:t>
                      </a:r>
                    </a:p>
                  </a:txBody>
                  <a:tcPr marL="4763" marR="4763" marT="4763" marB="0" anchor="b">
                    <a:lnL>
                      <a:noFill/>
                    </a:lnL>
                    <a:lnR>
                      <a:noFill/>
                    </a:lnR>
                    <a:lnT>
                      <a:noFill/>
                    </a:lnT>
                    <a:lnB>
                      <a:noFill/>
                    </a:lnB>
                  </a:tcPr>
                </a:tc>
                <a:extLst>
                  <a:ext uri="{0D108BD9-81ED-4DB2-BD59-A6C34878D82A}">
                    <a16:rowId xmlns="" xmlns:a16="http://schemas.microsoft.com/office/drawing/2014/main" val="3065341384"/>
                  </a:ext>
                </a:extLst>
              </a:tr>
              <a:tr h="440163">
                <a:tc>
                  <a:txBody>
                    <a:bodyPr/>
                    <a:lstStyle/>
                    <a:p>
                      <a:pPr algn="l" fontAlgn="b"/>
                      <a:r>
                        <a:rPr lang="en-US" sz="1500" b="0" i="0" u="none" strike="noStrike">
                          <a:solidFill>
                            <a:srgbClr val="000000"/>
                          </a:solidFill>
                          <a:effectLst/>
                          <a:latin typeface="Calibri" panose="020F0502020204030204" pitchFamily="34" charset="0"/>
                        </a:rPr>
                        <a:t>Deposits</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$ 9,802.40 </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$ 39,142.58 </a:t>
                      </a:r>
                    </a:p>
                  </a:txBody>
                  <a:tcPr marL="4763" marR="4763" marT="4763" marB="0" anchor="b">
                    <a:lnL>
                      <a:noFill/>
                    </a:lnL>
                    <a:lnR>
                      <a:noFill/>
                    </a:lnR>
                    <a:lnT>
                      <a:noFill/>
                    </a:lnT>
                    <a:lnB>
                      <a:noFill/>
                    </a:lnB>
                  </a:tcPr>
                </a:tc>
                <a:extLst>
                  <a:ext uri="{0D108BD9-81ED-4DB2-BD59-A6C34878D82A}">
                    <a16:rowId xmlns="" xmlns:a16="http://schemas.microsoft.com/office/drawing/2014/main" val="26580262"/>
                  </a:ext>
                </a:extLst>
              </a:tr>
              <a:tr h="461963">
                <a:tc>
                  <a:txBody>
                    <a:bodyPr/>
                    <a:lstStyle/>
                    <a:p>
                      <a:pPr algn="l" fontAlgn="b"/>
                      <a:r>
                        <a:rPr lang="en-US" sz="1500" b="0" i="0" u="none" strike="noStrike">
                          <a:solidFill>
                            <a:srgbClr val="000000"/>
                          </a:solidFill>
                          <a:effectLst/>
                          <a:latin typeface="Calibri" panose="020F0502020204030204" pitchFamily="34" charset="0"/>
                        </a:rPr>
                        <a:t>Expenses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(8,700.20)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p>
                      <a:pPr algn="l" fontAlgn="b"/>
                      <a:r>
                        <a:rPr lang="en-US" sz="1500" b="0" i="0" u="none" strike="noStrike" dirty="0">
                          <a:solidFill>
                            <a:srgbClr val="000000"/>
                          </a:solidFill>
                          <a:effectLst/>
                          <a:latin typeface="Calibri" panose="020F0502020204030204" pitchFamily="34" charset="0"/>
                        </a:rPr>
                        <a:t> </a:t>
                      </a:r>
                    </a:p>
                  </a:txBody>
                  <a:tcPr marL="4763" marR="4763" marT="4763" marB="0" anchor="b">
                    <a:lnL>
                      <a:noFill/>
                    </a:lnL>
                    <a:lnR>
                      <a:noFill/>
                    </a:lnR>
                    <a:lnT>
                      <a:noFill/>
                    </a:lnT>
                    <a:lnB>
                      <a:noFill/>
                    </a:lnB>
                  </a:tcPr>
                </a:tc>
                <a:extLst>
                  <a:ext uri="{0D108BD9-81ED-4DB2-BD59-A6C34878D82A}">
                    <a16:rowId xmlns="" xmlns:a16="http://schemas.microsoft.com/office/drawing/2014/main" val="634858536"/>
                  </a:ext>
                </a:extLst>
              </a:tr>
              <a:tr h="440163">
                <a:tc>
                  <a:txBody>
                    <a:bodyPr/>
                    <a:lstStyle/>
                    <a:p>
                      <a:pPr algn="l" fontAlgn="b"/>
                      <a:r>
                        <a:rPr lang="en-US" sz="1500" b="0" i="0" u="none" strike="noStrike" dirty="0">
                          <a:solidFill>
                            <a:srgbClr val="000000"/>
                          </a:solidFill>
                          <a:effectLst/>
                          <a:latin typeface="Calibri" panose="020F0502020204030204" pitchFamily="34" charset="0"/>
                        </a:rPr>
                        <a:t>     Rent</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(3,669.40)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1782318557"/>
                  </a:ext>
                </a:extLst>
              </a:tr>
              <a:tr h="440163">
                <a:tc>
                  <a:txBody>
                    <a:bodyPr/>
                    <a:lstStyle/>
                    <a:p>
                      <a:pPr algn="l" fontAlgn="b"/>
                      <a:r>
                        <a:rPr lang="en-US" sz="1500" b="0" i="0" u="none" strike="noStrike">
                          <a:solidFill>
                            <a:srgbClr val="000000"/>
                          </a:solidFill>
                          <a:effectLst/>
                          <a:latin typeface="Calibri" panose="020F0502020204030204" pitchFamily="34" charset="0"/>
                        </a:rPr>
                        <a:t>     Brian Haines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(4,922.00)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3702514654"/>
                  </a:ext>
                </a:extLst>
              </a:tr>
              <a:tr h="440163">
                <a:tc>
                  <a:txBody>
                    <a:bodyPr/>
                    <a:lstStyle/>
                    <a:p>
                      <a:pPr algn="l" fontAlgn="b"/>
                      <a:r>
                        <a:rPr lang="en-US" sz="1500" b="0" i="0" u="none" strike="noStrike">
                          <a:solidFill>
                            <a:srgbClr val="000000"/>
                          </a:solidFill>
                          <a:effectLst/>
                          <a:latin typeface="Calibri" panose="020F0502020204030204" pitchFamily="34" charset="0"/>
                        </a:rPr>
                        <a:t>     Other (Electric, Water, Garbage/Recycling, Building)</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(108.80)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 xmlns:a16="http://schemas.microsoft.com/office/drawing/2014/main" val="3037646701"/>
                  </a:ext>
                </a:extLst>
              </a:tr>
              <a:tr h="440163">
                <a:tc>
                  <a:txBody>
                    <a:bodyPr/>
                    <a:lstStyle/>
                    <a:p>
                      <a:pPr algn="l" fontAlgn="b"/>
                      <a:r>
                        <a:rPr lang="en-US" sz="1500" b="0" i="0" u="none" strike="noStrike" dirty="0">
                          <a:solidFill>
                            <a:srgbClr val="000000"/>
                          </a:solidFill>
                          <a:effectLst/>
                          <a:latin typeface="Calibri" panose="020F0502020204030204" pitchFamily="34" charset="0"/>
                        </a:rPr>
                        <a:t>Ending Balance (November 30, 2021)</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$ 30,442.38 </a:t>
                      </a:r>
                    </a:p>
                  </a:txBody>
                  <a:tcPr marL="4763" marR="4763" marT="4763" marB="0" anchor="b">
                    <a:lnL>
                      <a:noFill/>
                    </a:lnL>
                    <a:lnR>
                      <a:noFill/>
                    </a:lnR>
                    <a:lnT>
                      <a:noFill/>
                    </a:lnT>
                    <a:lnB>
                      <a:noFill/>
                    </a:lnB>
                  </a:tcPr>
                </a:tc>
                <a:extLst>
                  <a:ext uri="{0D108BD9-81ED-4DB2-BD59-A6C34878D82A}">
                    <a16:rowId xmlns="" xmlns:a16="http://schemas.microsoft.com/office/drawing/2014/main" val="2259305071"/>
                  </a:ext>
                </a:extLst>
              </a:tr>
            </a:tbl>
          </a:graphicData>
        </a:graphic>
      </p:graphicFrame>
    </p:spTree>
    <p:extLst>
      <p:ext uri="{BB962C8B-B14F-4D97-AF65-F5344CB8AC3E}">
        <p14:creationId xmlns:p14="http://schemas.microsoft.com/office/powerpoint/2010/main" val="4005117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20488040"/>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 xmlns:a16="http://schemas.microsoft.com/office/drawing/2014/main" val="20000"/>
                    </a:ext>
                  </a:extLst>
                </a:gridCol>
                <a:gridCol w="4622006">
                  <a:extLst>
                    <a:ext uri="{9D8B030D-6E8A-4147-A177-3AD203B41FA5}">
                      <a16:colId xmlns="" xmlns:a16="http://schemas.microsoft.com/office/drawing/2014/main"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endParaRPr lang="en-US" dirty="0"/>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endParaRPr lang="en-US" dirty="0"/>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42543114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514350"/>
            <a:ext cx="9143999" cy="3573286"/>
          </a:xfrm>
          <a:prstGeom prst="rect">
            <a:avLst/>
          </a:prstGeom>
          <a:noFill/>
        </p:spPr>
        <p:txBody>
          <a:bodyPr wrap="square" lIns="91440" tIns="45720" rIns="91440" bIns="45720">
            <a:spAutoFit/>
          </a:bodyPr>
          <a:lstStyle/>
          <a:p>
            <a:pPr algn="ctr"/>
            <a:r>
              <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A Good God</a:t>
            </a:r>
            <a:endParaRPr lang="en-US" sz="4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endParaRPr lang="en-US" sz="4000" dirty="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r>
              <a:rPr lang="en-US" sz="4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Vs.</a:t>
            </a:r>
          </a:p>
          <a:p>
            <a:pPr algn="ctr"/>
            <a:endParaRPr lang="en-US" sz="4000" dirty="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r>
              <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A Horrible Hell</a:t>
            </a:r>
            <a:endPar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79823857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Good and evil are defined two ways</a:t>
            </a:r>
          </a:p>
          <a:p>
            <a:pPr marL="0" indent="0">
              <a:buNone/>
            </a:pPr>
            <a:r>
              <a:rPr lang="en-US" sz="3700" dirty="0"/>
              <a:t>	By internal </a:t>
            </a:r>
            <a:r>
              <a:rPr lang="en-US" sz="3700" dirty="0" smtClean="0"/>
              <a:t>reasoning</a:t>
            </a:r>
          </a:p>
          <a:p>
            <a:pPr marL="0" indent="0">
              <a:buNone/>
            </a:pPr>
            <a:r>
              <a:rPr lang="en-US" sz="3700" dirty="0"/>
              <a:t>	</a:t>
            </a:r>
            <a:r>
              <a:rPr lang="en-US" sz="3700" dirty="0" smtClean="0"/>
              <a:t>	Most common definition</a:t>
            </a:r>
          </a:p>
          <a:p>
            <a:pPr marL="0" indent="0">
              <a:buNone/>
            </a:pPr>
            <a:r>
              <a:rPr lang="en-US" sz="3700" dirty="0"/>
              <a:t>	</a:t>
            </a:r>
            <a:r>
              <a:rPr lang="en-US" sz="3700" dirty="0" smtClean="0"/>
              <a:t>	Serious flaws are obvious</a:t>
            </a:r>
            <a:endParaRPr lang="en-US" sz="3700" dirty="0"/>
          </a:p>
          <a:p>
            <a:pPr marL="0" indent="0">
              <a:buNone/>
            </a:pPr>
            <a:r>
              <a:rPr lang="en-US" sz="3700" dirty="0"/>
              <a:t>	</a:t>
            </a:r>
            <a:r>
              <a:rPr lang="en-US" sz="3700" dirty="0" smtClean="0"/>
              <a:t>By a concrete external</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Good Versus Evil</a:t>
            </a:r>
            <a:endParaRPr lang="en-US" sz="6400" dirty="0">
              <a:latin typeface="+mn-lt"/>
            </a:endParaRPr>
          </a:p>
        </p:txBody>
      </p:sp>
    </p:spTree>
    <p:extLst>
      <p:ext uri="{BB962C8B-B14F-4D97-AF65-F5344CB8AC3E}">
        <p14:creationId xmlns:p14="http://schemas.microsoft.com/office/powerpoint/2010/main" val="39914648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Good and evil are defined two ways</a:t>
            </a:r>
          </a:p>
          <a:p>
            <a:pPr marL="0" indent="0">
              <a:buNone/>
            </a:pPr>
            <a:r>
              <a:rPr lang="en-US" sz="3700" dirty="0"/>
              <a:t>	By internal </a:t>
            </a:r>
            <a:r>
              <a:rPr lang="en-US" sz="3700" dirty="0" smtClean="0"/>
              <a:t>reasoning</a:t>
            </a:r>
          </a:p>
          <a:p>
            <a:pPr marL="0" indent="0">
              <a:buNone/>
            </a:pPr>
            <a:r>
              <a:rPr lang="en-US" sz="3700" dirty="0"/>
              <a:t>	</a:t>
            </a:r>
            <a:r>
              <a:rPr lang="en-US" sz="3700" dirty="0" smtClean="0"/>
              <a:t>By a concrete external</a:t>
            </a:r>
          </a:p>
          <a:p>
            <a:pPr marL="0" indent="0">
              <a:buNone/>
            </a:pPr>
            <a:r>
              <a:rPr lang="en-US" sz="3700" dirty="0"/>
              <a:t>	</a:t>
            </a:r>
            <a:r>
              <a:rPr lang="en-US" sz="3700" dirty="0" smtClean="0"/>
              <a:t>	Need to agree on a common source</a:t>
            </a:r>
          </a:p>
          <a:p>
            <a:pPr marL="0" indent="0">
              <a:buNone/>
            </a:pPr>
            <a:r>
              <a:rPr lang="en-US" sz="3700" dirty="0"/>
              <a:t>	</a:t>
            </a:r>
            <a:r>
              <a:rPr lang="en-US" sz="3700" dirty="0" smtClean="0"/>
              <a:t>		Nature? Not very good…..</a:t>
            </a:r>
          </a:p>
          <a:p>
            <a:pPr marL="0" indent="0">
              <a:buNone/>
            </a:pPr>
            <a:r>
              <a:rPr lang="en-US" sz="3700" dirty="0"/>
              <a:t>	</a:t>
            </a:r>
            <a:r>
              <a:rPr lang="en-US" sz="3700" dirty="0" smtClean="0"/>
              <a:t>		God – a greater power and mind</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Good Versus Evil</a:t>
            </a:r>
            <a:endParaRPr lang="en-US" sz="6400" dirty="0">
              <a:latin typeface="+mn-lt"/>
            </a:endParaRPr>
          </a:p>
        </p:txBody>
      </p:sp>
    </p:spTree>
    <p:extLst>
      <p:ext uri="{BB962C8B-B14F-4D97-AF65-F5344CB8AC3E}">
        <p14:creationId xmlns:p14="http://schemas.microsoft.com/office/powerpoint/2010/main" val="20449596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fade">
                                      <p:cBhvr>
                                        <p:cTn id="1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t>
            </a:r>
            <a:r>
              <a:rPr lang="en-US" sz="3700" i="1" dirty="0" smtClean="0"/>
              <a:t>No </a:t>
            </a:r>
            <a:r>
              <a:rPr lang="en-US" sz="3700" i="1" dirty="0"/>
              <a:t>one is good but One, that is, </a:t>
            </a:r>
            <a:r>
              <a:rPr lang="en-US" sz="3700" i="1" dirty="0" smtClean="0"/>
              <a:t>God</a:t>
            </a:r>
            <a:r>
              <a:rPr lang="en-US" sz="3700" dirty="0" smtClean="0"/>
              <a:t>” 									Luke </a:t>
            </a:r>
            <a:r>
              <a:rPr lang="en-US" sz="3700" dirty="0"/>
              <a:t>18:19 </a:t>
            </a:r>
            <a:endParaRPr lang="en-US" sz="3700" dirty="0" smtClean="0"/>
          </a:p>
          <a:p>
            <a:pPr marL="0" indent="0">
              <a:buNone/>
            </a:pPr>
            <a:endParaRPr lang="en-US" sz="3700" dirty="0"/>
          </a:p>
          <a:p>
            <a:pPr marL="0" indent="0">
              <a:buNone/>
            </a:pPr>
            <a:r>
              <a:rPr lang="en-US" sz="3700" dirty="0" smtClean="0"/>
              <a:t>His purposes are good – Genesis 1:4-31</a:t>
            </a:r>
          </a:p>
          <a:p>
            <a:pPr marL="0" indent="0">
              <a:buNone/>
            </a:pPr>
            <a:r>
              <a:rPr lang="en-US" sz="3700" dirty="0" smtClean="0"/>
              <a:t>His rules are good – Deuteronomy 6:24</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God is Good</a:t>
            </a:r>
            <a:endParaRPr lang="en-US" sz="6400" dirty="0">
              <a:latin typeface="+mn-lt"/>
            </a:endParaRPr>
          </a:p>
        </p:txBody>
      </p:sp>
    </p:spTree>
    <p:extLst>
      <p:ext uri="{BB962C8B-B14F-4D97-AF65-F5344CB8AC3E}">
        <p14:creationId xmlns:p14="http://schemas.microsoft.com/office/powerpoint/2010/main" val="14513932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86800" cy="3943350"/>
          </a:xfrm>
        </p:spPr>
        <p:txBody>
          <a:bodyPr>
            <a:noAutofit/>
          </a:bodyPr>
          <a:lstStyle/>
          <a:p>
            <a:pPr marL="0" indent="0">
              <a:buNone/>
            </a:pPr>
            <a:r>
              <a:rPr lang="en-US" sz="3600" i="1" dirty="0" smtClean="0"/>
              <a:t>And </a:t>
            </a:r>
            <a:r>
              <a:rPr lang="en-US" sz="3600" i="1" dirty="0"/>
              <a:t>anyone not found written in the Book of Life was cast into the lake of fire</a:t>
            </a:r>
            <a:r>
              <a:rPr lang="en-US" sz="3600" dirty="0" smtClean="0"/>
              <a:t>.</a:t>
            </a:r>
            <a:r>
              <a:rPr lang="en-US" sz="3600" dirty="0"/>
              <a:t> </a:t>
            </a:r>
            <a:r>
              <a:rPr lang="en-US" sz="3600" dirty="0" smtClean="0"/>
              <a:t>										Revelation 20:15</a:t>
            </a:r>
          </a:p>
          <a:p>
            <a:pPr marL="0" indent="0">
              <a:buNone/>
            </a:pPr>
            <a:r>
              <a:rPr lang="en-US" sz="3600" i="1" dirty="0" smtClean="0"/>
              <a:t>the </a:t>
            </a:r>
            <a:r>
              <a:rPr lang="en-US" sz="3600" i="1" dirty="0"/>
              <a:t>smoke of their torment ascends forever and ever; and they have no rest day or night</a:t>
            </a:r>
            <a:r>
              <a:rPr lang="en-US" sz="3600" dirty="0"/>
              <a:t>, </a:t>
            </a:r>
            <a:r>
              <a:rPr lang="en-US" sz="3600" dirty="0" smtClean="0"/>
              <a:t>						Revelation </a:t>
            </a:r>
            <a:r>
              <a:rPr lang="en-US" sz="3600" dirty="0"/>
              <a:t>14:11 </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The Terror of Hell</a:t>
            </a:r>
            <a:endParaRPr lang="en-US" sz="6400" dirty="0">
              <a:latin typeface="+mn-lt"/>
            </a:endParaRPr>
          </a:p>
        </p:txBody>
      </p:sp>
    </p:spTree>
    <p:extLst>
      <p:ext uri="{BB962C8B-B14F-4D97-AF65-F5344CB8AC3E}">
        <p14:creationId xmlns:p14="http://schemas.microsoft.com/office/powerpoint/2010/main" val="26057173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295688</TotalTime>
  <Words>1566</Words>
  <Application>Microsoft Office PowerPoint</Application>
  <PresentationFormat>On-screen Show (16:9)</PresentationFormat>
  <Paragraphs>351</Paragraphs>
  <Slides>39</Slides>
  <Notes>28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39</vt:i4>
      </vt:variant>
    </vt:vector>
  </HeadingPairs>
  <TitlesOfParts>
    <vt:vector size="49" baseType="lpstr">
      <vt:lpstr>Arial</vt:lpstr>
      <vt:lpstr>Bell MT</vt:lpstr>
      <vt:lpstr>Calibri</vt:lpstr>
      <vt:lpstr>Calibri Light</vt:lpstr>
      <vt:lpstr>Lucida Sans Unicode</vt:lpstr>
      <vt:lpstr>system-ui</vt:lpstr>
      <vt:lpstr>Times New Roman</vt:lpstr>
      <vt:lpstr>Wingdings</vt:lpstr>
      <vt:lpstr>Office Theme</vt:lpstr>
      <vt:lpstr>1_Office Theme</vt:lpstr>
      <vt:lpstr>Welcome!</vt:lpstr>
      <vt:lpstr>John 8:21-30</vt:lpstr>
      <vt:lpstr>Welcome!</vt:lpstr>
      <vt:lpstr>PowerPoint Presentation</vt:lpstr>
      <vt:lpstr>PowerPoint Presentation</vt:lpstr>
      <vt:lpstr>Good Versus Evil</vt:lpstr>
      <vt:lpstr>Good Versus Evil</vt:lpstr>
      <vt:lpstr>God is Good</vt:lpstr>
      <vt:lpstr>The Terror of Hell</vt:lpstr>
      <vt:lpstr>How do we reconcile…..</vt:lpstr>
      <vt:lpstr>God and Hell</vt:lpstr>
      <vt:lpstr>God and Hell</vt:lpstr>
      <vt:lpstr>God and Hell</vt:lpstr>
      <vt:lpstr>God and Hell</vt:lpstr>
      <vt:lpstr>God and Hell</vt:lpstr>
      <vt:lpstr>God and Hell</vt:lpstr>
      <vt:lpstr>God and Hell</vt:lpstr>
      <vt:lpstr>Why God is Good</vt:lpstr>
      <vt:lpstr>Why God is Good</vt:lpstr>
      <vt:lpstr>Why God is Good</vt:lpstr>
      <vt:lpstr>Why God is Good</vt:lpstr>
      <vt:lpstr>Why God is Good</vt:lpstr>
      <vt:lpstr>Why God is Good</vt:lpstr>
      <vt:lpstr>Reconciling Ideas</vt:lpstr>
      <vt:lpstr>Reconciling Ideas</vt:lpstr>
      <vt:lpstr>Reconciling Ideas</vt:lpstr>
      <vt:lpstr>Conclusions</vt:lpstr>
      <vt:lpstr>PowerPoint Presentation</vt:lpstr>
      <vt:lpstr>Where Are You Going</vt:lpstr>
      <vt:lpstr>Sunset Church of Christ</vt:lpstr>
      <vt:lpstr>PowerPoint Presentation</vt:lpstr>
      <vt:lpstr>PowerPoint Presentation</vt:lpstr>
      <vt:lpstr>PowerPoint Presentation</vt:lpstr>
      <vt:lpstr>PowerPoint Presentation</vt:lpstr>
      <vt:lpstr>Backup</vt:lpstr>
      <vt:lpstr>Meeting location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Communion</dc:title>
  <dc:creator>BRIAN HAINES</dc:creator>
  <cp:lastModifiedBy>Microsoft account</cp:lastModifiedBy>
  <cp:revision>1218</cp:revision>
  <dcterms:modified xsi:type="dcterms:W3CDTF">2022-05-22T15:09:37Z</dcterms:modified>
</cp:coreProperties>
</file>